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3A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53535" cy="6858000"/>
          </a:xfrm>
          <a:prstGeom prst="rect">
            <a:avLst/>
          </a:prstGeom>
          <a:solidFill>
            <a:srgbClr val="16294F"/>
          </a:solidFill>
          <a:ln/>
        </p:spPr>
      </p:sp>
      <p:sp>
        <p:nvSpPr>
          <p:cNvPr id="4" name="Shape 2"/>
          <p:cNvSpPr/>
          <p:nvPr/>
        </p:nvSpPr>
        <p:spPr>
          <a:xfrm>
            <a:off x="9966960" y="-1280160"/>
            <a:ext cx="4572000" cy="4572000"/>
          </a:xfrm>
          <a:prstGeom prst="ellipse">
            <a:avLst/>
          </a:prstGeom>
          <a:ln w="19050">
            <a:solidFill>
              <a:srgbClr val="24407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52560" y="3931920"/>
            <a:ext cx="4206240" cy="4206240"/>
          </a:xfrm>
          <a:prstGeom prst="ellipse">
            <a:avLst/>
          </a:prstGeom>
          <a:ln w="19050">
            <a:solidFill>
              <a:srgbClr val="24407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6858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777240" y="233172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M&amp;E GENIUS PRO</a:t>
            </a:r>
            <a:endParaRPr lang="en-US" sz="58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3429000"/>
            <a:ext cx="6949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Monitoring &amp; Evaluation for Better Project Decisions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841248" y="4297680"/>
            <a:ext cx="2011680" cy="0"/>
          </a:xfrm>
          <a:prstGeom prst="line">
            <a:avLst/>
          </a:prstGeom>
          <a:noFill/>
          <a:ln w="31750">
            <a:solidFill>
              <a:srgbClr val="2A5CDE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22960" y="4572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48463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KPH Services, Lda.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822960" y="5623560"/>
            <a:ext cx="137160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</p:spPr>
      </p:sp>
      <p:pic>
        <p:nvPicPr>
          <p:cNvPr id="13" name="Image 0" descr="/home/claude/proc/logo_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32688" y="5705856"/>
            <a:ext cx="1152144" cy="749808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9052560" y="1234440"/>
            <a:ext cx="2743200" cy="2743200"/>
          </a:xfrm>
          <a:prstGeom prst="ellipse">
            <a:avLst/>
          </a:prstGeom>
          <a:solidFill>
            <a:srgbClr val="0B1A3A"/>
          </a:solidFill>
          <a:ln w="31750">
            <a:solidFill>
              <a:srgbClr val="2A5CDE"/>
            </a:solidFill>
            <a:prstDash val="solid"/>
          </a:ln>
          <a:effectLst>
            <a:outerShdw sx="100000" sy="100000" kx="0" ky="0" algn="bl" rotWithShape="0" blurRad="254000" dist="101600" dir="5400000">
              <a:srgbClr val="000000">
                <a:alpha val="40000"/>
              </a:srgbClr>
            </a:outerShdw>
          </a:effectLst>
        </p:spPr>
      </p:sp>
      <p:pic>
        <p:nvPicPr>
          <p:cNvPr id="15" name="Image 1" descr="/home/claude/proc/ceo_circle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9052560" y="1234440"/>
            <a:ext cx="2743200" cy="2743200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8595360" y="41148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Célio Matusse</a:t>
            </a:r>
            <a:endParaRPr lang="en-US" sz="1700" dirty="0"/>
          </a:p>
        </p:txBody>
      </p:sp>
      <p:sp>
        <p:nvSpPr>
          <p:cNvPr id="17" name="Text 13"/>
          <p:cNvSpPr txBox="1"/>
          <p:nvPr/>
        </p:nvSpPr>
        <p:spPr>
          <a:xfrm>
            <a:off x="8595360" y="4480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endParaRPr lang="en-US" sz="1200" dirty="0"/>
          </a:p>
        </p:txBody>
      </p:sp>
      <p:sp>
        <p:nvSpPr>
          <p:cNvPr id="18" name="Text 14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77640" cy="6858000"/>
          </a:xfrm>
          <a:prstGeom prst="rect">
            <a:avLst/>
          </a:prstGeom>
          <a:solidFill>
            <a:srgbClr val="EEF3FC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" y="777240"/>
            <a:ext cx="2331720" cy="2331720"/>
          </a:xfrm>
          <a:prstGeom prst="roundRect">
            <a:avLst>
              <a:gd name="adj" fmla="val 627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63500" dir="5400000">
              <a:srgbClr val="0B1A3A">
                <a:alpha val="25000"/>
              </a:srgbClr>
            </a:outerShdw>
          </a:effectLst>
        </p:spPr>
      </p:sp>
      <p:pic>
        <p:nvPicPr>
          <p:cNvPr id="4" name="Image 0" descr="/home/claude/proc/ceo_roun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32688" y="886968"/>
            <a:ext cx="2112264" cy="2112264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822960" y="3337560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Célio Matusse</a:t>
            </a:r>
            <a:endParaRPr lang="en-US" sz="1800" dirty="0"/>
          </a:p>
        </p:txBody>
      </p:sp>
      <p:sp>
        <p:nvSpPr>
          <p:cNvPr id="6" name="Text 3"/>
          <p:cNvSpPr txBox="1"/>
          <p:nvPr/>
        </p:nvSpPr>
        <p:spPr>
          <a:xfrm>
            <a:off x="822960" y="3675888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endParaRPr lang="en-US" sz="1150" dirty="0"/>
          </a:p>
        </p:txBody>
      </p:sp>
      <p:sp>
        <p:nvSpPr>
          <p:cNvPr id="7" name="Text 4"/>
          <p:cNvSpPr txBox="1"/>
          <p:nvPr/>
        </p:nvSpPr>
        <p:spPr>
          <a:xfrm>
            <a:off x="822960" y="3931920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KPH Services, Lda.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22960" y="4434840"/>
            <a:ext cx="306324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05840" y="4572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A5CD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10+ years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1005840" y="4956048"/>
            <a:ext cx="2697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M&amp;E and data-management experience across Public Health and Energy sectors</a:t>
            </a:r>
            <a:endParaRPr lang="en-US" sz="1000" dirty="0"/>
          </a:p>
        </p:txBody>
      </p:sp>
      <p:sp>
        <p:nvSpPr>
          <p:cNvPr id="11" name="Text 8"/>
          <p:cNvSpPr txBox="1"/>
          <p:nvPr/>
        </p:nvSpPr>
        <p:spPr>
          <a:xfrm>
            <a:off x="434340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endParaRPr lang="en-US" sz="1200" dirty="0"/>
          </a:p>
        </p:txBody>
      </p:sp>
      <p:sp>
        <p:nvSpPr>
          <p:cNvPr id="12" name="Text 9"/>
          <p:cNvSpPr txBox="1"/>
          <p:nvPr/>
        </p:nvSpPr>
        <p:spPr>
          <a:xfrm>
            <a:off x="4343400" y="749808"/>
            <a:ext cx="7315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by an M&amp;E Practitioner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Lived the Problem</a:t>
            </a:r>
            <a:endParaRPr lang="en-US" sz="2400" dirty="0"/>
          </a:p>
        </p:txBody>
      </p:sp>
      <p:sp>
        <p:nvSpPr>
          <p:cNvPr id="13" name="Text 10"/>
          <p:cNvSpPr txBox="1"/>
          <p:nvPr/>
        </p:nvSpPr>
        <p:spPr>
          <a:xfrm>
            <a:off x="4343400" y="17373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1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Founder–Problem Fit</a:t>
            </a:r>
            <a:endParaRPr lang="en-US" sz="1150" dirty="0"/>
          </a:p>
        </p:txBody>
      </p:sp>
      <p:sp>
        <p:nvSpPr>
          <p:cNvPr id="14" name="Text 11"/>
          <p:cNvSpPr txBox="1"/>
          <p:nvPr/>
        </p:nvSpPr>
        <p:spPr>
          <a:xfrm>
            <a:off x="4343400" y="20574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Célio did not start from an abstract AI idea — he experienced the operational problems of M&amp;E, data management, reporting and project delivery first-hand, across more than a decade in the field.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4343400" y="2807208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4617720" y="2688336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Specialist, Malaria Consortium, Nampula — Nov 2021 to Jan 2025</a:t>
            </a:r>
            <a:endParaRPr lang="en-US" sz="1030" dirty="0"/>
          </a:p>
        </p:txBody>
      </p:sp>
      <p:sp>
        <p:nvSpPr>
          <p:cNvPr id="17" name="Shape 14"/>
          <p:cNvSpPr/>
          <p:nvPr/>
        </p:nvSpPr>
        <p:spPr>
          <a:xfrm>
            <a:off x="4343400" y="3209544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18" name="Text 15"/>
          <p:cNvSpPr txBox="1"/>
          <p:nvPr/>
        </p:nvSpPr>
        <p:spPr>
          <a:xfrm>
            <a:off x="4617720" y="3090672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M&amp;E strategy for a Seasonal Malaria Chemoprevention campaign across 23 districts</a:t>
            </a:r>
            <a:endParaRPr lang="en-US" sz="1030" dirty="0"/>
          </a:p>
        </p:txBody>
      </p:sp>
      <p:sp>
        <p:nvSpPr>
          <p:cNvPr id="19" name="Shape 16"/>
          <p:cNvSpPr/>
          <p:nvPr/>
        </p:nvSpPr>
        <p:spPr>
          <a:xfrm>
            <a:off x="4343400" y="3611880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20" name="Text 17"/>
          <p:cNvSpPr txBox="1"/>
          <p:nvPr/>
        </p:nvSpPr>
        <p:spPr>
          <a:xfrm>
            <a:off x="4617720" y="3493008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Coordinated and supervised a field network of 245+ agents</a:t>
            </a:r>
            <a:endParaRPr lang="en-US" sz="1030" dirty="0"/>
          </a:p>
        </p:txBody>
      </p:sp>
      <p:sp>
        <p:nvSpPr>
          <p:cNvPr id="21" name="Shape 18"/>
          <p:cNvSpPr/>
          <p:nvPr/>
        </p:nvSpPr>
        <p:spPr>
          <a:xfrm>
            <a:off x="4343400" y="4014216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22" name="Text 19"/>
          <p:cNvSpPr txBox="1"/>
          <p:nvPr/>
        </p:nvSpPr>
        <p:spPr>
          <a:xfrm>
            <a:off x="4617720" y="3895344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Implemented the SALAMA digital data platform</a:t>
            </a:r>
            <a:endParaRPr lang="en-US" sz="1030" dirty="0"/>
          </a:p>
        </p:txBody>
      </p:sp>
      <p:sp>
        <p:nvSpPr>
          <p:cNvPr id="23" name="Shape 20"/>
          <p:cNvSpPr/>
          <p:nvPr/>
        </p:nvSpPr>
        <p:spPr>
          <a:xfrm>
            <a:off x="4343400" y="4416552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24" name="Text 21"/>
          <p:cNvSpPr txBox="1"/>
          <p:nvPr/>
        </p:nvSpPr>
        <p:spPr>
          <a:xfrm>
            <a:off x="4617720" y="4297680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data processing and analysis time by ≈30%</a:t>
            </a:r>
            <a:endParaRPr lang="en-US" sz="1030" dirty="0"/>
          </a:p>
        </p:txBody>
      </p:sp>
      <p:sp>
        <p:nvSpPr>
          <p:cNvPr id="25" name="Shape 22"/>
          <p:cNvSpPr/>
          <p:nvPr/>
        </p:nvSpPr>
        <p:spPr>
          <a:xfrm>
            <a:off x="4343400" y="4818888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4617720" y="4700016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and led quantitative end-of-cycle / end-of-round surveys; developed strategic reports for international partners</a:t>
            </a:r>
            <a:endParaRPr lang="en-US" sz="1030" dirty="0"/>
          </a:p>
        </p:txBody>
      </p:sp>
      <p:sp>
        <p:nvSpPr>
          <p:cNvPr id="27" name="Shape 24"/>
          <p:cNvSpPr/>
          <p:nvPr/>
        </p:nvSpPr>
        <p:spPr>
          <a:xfrm>
            <a:off x="4343400" y="5221224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28" name="Text 25"/>
          <p:cNvSpPr txBox="1"/>
          <p:nvPr/>
        </p:nvSpPr>
        <p:spPr>
          <a:xfrm>
            <a:off x="4617720" y="5102352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50+ staff in M&amp;E methodology and digital data-collection tools; built dynamic dashboards for real-time visualisation</a:t>
            </a:r>
            <a:endParaRPr lang="en-US" sz="1030" dirty="0"/>
          </a:p>
        </p:txBody>
      </p:sp>
      <p:sp>
        <p:nvSpPr>
          <p:cNvPr id="29" name="Shape 26"/>
          <p:cNvSpPr/>
          <p:nvPr/>
        </p:nvSpPr>
        <p:spPr>
          <a:xfrm>
            <a:off x="4343400" y="5623560"/>
            <a:ext cx="146304" cy="146304"/>
          </a:xfrm>
          <a:prstGeom prst="roundRect">
            <a:avLst>
              <a:gd name="adj" fmla="val 25000"/>
            </a:avLst>
          </a:prstGeom>
          <a:solidFill>
            <a:srgbClr val="2A5CDE"/>
          </a:solidFill>
          <a:ln/>
        </p:spPr>
      </p:sp>
      <p:sp>
        <p:nvSpPr>
          <p:cNvPr id="30" name="Text 27"/>
          <p:cNvSpPr txBox="1"/>
          <p:nvPr/>
        </p:nvSpPr>
        <p:spPr>
          <a:xfrm>
            <a:off x="4617720" y="5504688"/>
            <a:ext cx="6995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spans Malaria, HIV/AIDS, TB, Maternal &amp; Child Health, SMC, and prior work connected to the Petroleum &amp; Gas sector</a:t>
            </a:r>
            <a:endParaRPr lang="en-US" sz="1030" dirty="0"/>
          </a:p>
        </p:txBody>
      </p:sp>
      <p:sp>
        <p:nvSpPr>
          <p:cNvPr id="31" name="Text 28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PROPOSITION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M&amp;E Genius Pro?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06040" cy="3657600"/>
          </a:xfrm>
          <a:prstGeom prst="roundRect">
            <a:avLst>
              <a:gd name="adj" fmla="val 4211"/>
            </a:avLst>
          </a:prstGeom>
          <a:solidFill>
            <a:srgbClr val="EEF3FC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286000"/>
            <a:ext cx="594360" cy="594360"/>
          </a:xfrm>
          <a:prstGeom prst="roundRect">
            <a:avLst>
              <a:gd name="adj" fmla="val 50769"/>
            </a:avLst>
          </a:prstGeom>
          <a:solidFill>
            <a:srgbClr val="2A5CDE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914400" y="22860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31089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703320"/>
            <a:ext cx="2057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repetitive manual work in designing and documenting M&amp;E frameworks.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502152" y="1965960"/>
            <a:ext cx="2606040" cy="3657600"/>
          </a:xfrm>
          <a:prstGeom prst="roundRect">
            <a:avLst>
              <a:gd name="adj" fmla="val 4211"/>
            </a:avLst>
          </a:prstGeom>
          <a:solidFill>
            <a:srgbClr val="EEF3FC"/>
          </a:solidFill>
          <a:ln/>
        </p:spPr>
      </p:sp>
      <p:sp>
        <p:nvSpPr>
          <p:cNvPr id="10" name="Shape 8"/>
          <p:cNvSpPr/>
          <p:nvPr/>
        </p:nvSpPr>
        <p:spPr>
          <a:xfrm>
            <a:off x="3776472" y="2286000"/>
            <a:ext cx="594360" cy="594360"/>
          </a:xfrm>
          <a:prstGeom prst="roundRect">
            <a:avLst>
              <a:gd name="adj" fmla="val 50769"/>
            </a:avLst>
          </a:prstGeom>
          <a:solidFill>
            <a:srgbClr val="1E8E5A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3776472" y="22860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3776472" y="31089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VISIBILITY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3776472" y="3703320"/>
            <a:ext cx="2057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project information easier to understand across teams and stakeholders.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64224" y="1965960"/>
            <a:ext cx="2606040" cy="3657600"/>
          </a:xfrm>
          <a:prstGeom prst="roundRect">
            <a:avLst>
              <a:gd name="adj" fmla="val 4211"/>
            </a:avLst>
          </a:prstGeom>
          <a:solidFill>
            <a:srgbClr val="EEF3FC"/>
          </a:solidFill>
          <a:ln/>
        </p:spPr>
      </p:sp>
      <p:sp>
        <p:nvSpPr>
          <p:cNvPr id="15" name="Shape 13"/>
          <p:cNvSpPr/>
          <p:nvPr/>
        </p:nvSpPr>
        <p:spPr>
          <a:xfrm>
            <a:off x="6638544" y="2286000"/>
            <a:ext cx="594360" cy="594360"/>
          </a:xfrm>
          <a:prstGeom prst="roundRect">
            <a:avLst>
              <a:gd name="adj" fmla="val 50769"/>
            </a:avLst>
          </a:prstGeom>
          <a:solidFill>
            <a:srgbClr val="B4690E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6638544" y="22860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6638544" y="31089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QUALITY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638544" y="3703320"/>
            <a:ext cx="2057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more structured, consistent use of monitoring information.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226296" y="1965960"/>
            <a:ext cx="2606040" cy="3657600"/>
          </a:xfrm>
          <a:prstGeom prst="roundRect">
            <a:avLst>
              <a:gd name="adj" fmla="val 4211"/>
            </a:avLst>
          </a:prstGeom>
          <a:solidFill>
            <a:srgbClr val="EEF3FC"/>
          </a:solidFill>
          <a:ln/>
        </p:spPr>
      </p:sp>
      <p:sp>
        <p:nvSpPr>
          <p:cNvPr id="20" name="Shape 18"/>
          <p:cNvSpPr/>
          <p:nvPr/>
        </p:nvSpPr>
        <p:spPr>
          <a:xfrm>
            <a:off x="9500616" y="2286000"/>
            <a:ext cx="594360" cy="594360"/>
          </a:xfrm>
          <a:prstGeom prst="roundRect">
            <a:avLst>
              <a:gd name="adj" fmla="val 50769"/>
            </a:avLst>
          </a:prstGeom>
          <a:solidFill>
            <a:srgbClr val="0B1A3A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9500616" y="22860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 txBox="1"/>
          <p:nvPr/>
        </p:nvSpPr>
        <p:spPr>
          <a:xfrm>
            <a:off x="9500616" y="3108960"/>
            <a:ext cx="2057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SUPPORT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9500616" y="3703320"/>
            <a:ext cx="2057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teams move from raw information toward informed action.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58978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are scoped to the product positioning demonstrated by the application today.</a:t>
            </a:r>
            <a:endParaRPr lang="en-US" sz="110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3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USERS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for Organisations Managing Projects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2997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96112" y="22997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96596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NGOs &amp; INGOs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361688" y="196596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17720" y="22997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617720" y="22997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5184648" y="196596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Programmes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083296" y="196596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39328" y="22997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339328" y="22997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8906256" y="196596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Institutions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329184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96112" y="36255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896112" y="36255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1463040" y="329184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Donor-Funded Projects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361688" y="329184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617720" y="36255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4617720" y="36255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5184648" y="329184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Teams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8083296" y="329184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339328" y="36255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8339328" y="36255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27" name="Text 25"/>
          <p:cNvSpPr txBox="1"/>
          <p:nvPr/>
        </p:nvSpPr>
        <p:spPr>
          <a:xfrm>
            <a:off x="8906256" y="329184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Management Teams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640080" y="4617720"/>
            <a:ext cx="340156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96112" y="49514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896112" y="49514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1463040" y="4617720"/>
            <a:ext cx="239572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Consulting Organisations</a:t>
            </a:r>
            <a:endParaRPr lang="en-US" sz="1350" dirty="0"/>
          </a:p>
        </p:txBody>
      </p:sp>
      <p:sp>
        <p:nvSpPr>
          <p:cNvPr id="32" name="Text 30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40080" y="5806440"/>
            <a:ext cx="10908792" cy="685800"/>
          </a:xfrm>
          <a:prstGeom prst="roundRect">
            <a:avLst>
              <a:gd name="adj" fmla="val 13333"/>
            </a:avLst>
          </a:prstGeom>
          <a:solidFill>
            <a:srgbClr val="FBEFE3"/>
          </a:solidFill>
          <a:ln w="12700">
            <a:solidFill>
              <a:srgbClr val="EBD2B0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868680" y="580644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A5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target market segments the product is built for — not confirmed customers. No current customer relationships are claimed here.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Large Is the Software Opportunity?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28016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Bottom-up model, sourced anchors and modelled assumptions kept explicitly separate — not a generic “AI is a trillion-dollar market” claim.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10908792" cy="658368"/>
          </a:xfrm>
          <a:prstGeom prst="roundRect">
            <a:avLst>
              <a:gd name="adj" fmla="val 13889"/>
            </a:avLst>
          </a:prstGeom>
          <a:solidFill>
            <a:srgbClr val="F2F4F8"/>
          </a:solidFill>
          <a:ln w="12700">
            <a:solidFill>
              <a:srgbClr val="E1E5EE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1764792"/>
            <a:ext cx="3017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spc="8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CONTEXT — NOT THE SOFTWARE TAM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3977640" y="1764792"/>
            <a:ext cx="7406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M&amp;E-related activity within ODA-funded programming globally ≈ US$6.4B–21.2B/yr (OECD DAC ODA 2024 = US$214.6B × 3–10% M&amp;E budget rule-of-thumb). This includes staff time, field data collection and evaluator fees — not software. The addressable software market below is a narrower, separately modelled figure.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248716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1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ADDRESSABLE SOFTWARE MARKET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40080" y="2816352"/>
            <a:ext cx="3520440" cy="3401568"/>
          </a:xfrm>
          <a:prstGeom prst="roundRect">
            <a:avLst>
              <a:gd name="adj" fmla="val 3226"/>
            </a:avLst>
          </a:prstGeom>
          <a:solidFill>
            <a:srgbClr val="EEF3FC"/>
          </a:solidFill>
          <a:ln/>
        </p:spPr>
      </p:sp>
      <p:sp>
        <p:nvSpPr>
          <p:cNvPr id="10" name="Shape 8"/>
          <p:cNvSpPr/>
          <p:nvPr/>
        </p:nvSpPr>
        <p:spPr>
          <a:xfrm>
            <a:off x="859536" y="3017520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0B1A3A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59536" y="3017520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TAM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859536" y="3438144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addressable software market for M&amp;E-specific SaaS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859536" y="39867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1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US$112M – 375M / yr</a:t>
            </a:r>
            <a:endParaRPr lang="en-US" sz="1650" dirty="0"/>
          </a:p>
        </p:txBody>
      </p:sp>
      <p:sp>
        <p:nvSpPr>
          <p:cNvPr id="14" name="Text 12"/>
          <p:cNvSpPr txBox="1"/>
          <p:nvPr/>
        </p:nvSpPr>
        <p:spPr>
          <a:xfrm>
            <a:off x="859536" y="446227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15" name="Text 13"/>
          <p:cNvSpPr txBox="1"/>
          <p:nvPr/>
        </p:nvSpPr>
        <p:spPr>
          <a:xfrm>
            <a:off x="1042416" y="446227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75,000 internationally active NGOs / INGOs operate globally (research estimate)</a:t>
            </a:r>
            <a:endParaRPr lang="en-US" sz="860" dirty="0"/>
          </a:p>
        </p:txBody>
      </p:sp>
      <p:sp>
        <p:nvSpPr>
          <p:cNvPr id="16" name="Text 14"/>
          <p:cNvSpPr txBox="1"/>
          <p:nvPr/>
        </p:nvSpPr>
        <p:spPr>
          <a:xfrm>
            <a:off x="859536" y="501091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1042416" y="501091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Modelled at $1,500–$5,000/org/yr software spend (illustrative range, comparable-SaaS analogy)</a:t>
            </a:r>
            <a:endParaRPr lang="en-US" sz="860" dirty="0"/>
          </a:p>
        </p:txBody>
      </p:sp>
      <p:sp>
        <p:nvSpPr>
          <p:cNvPr id="18" name="Text 16"/>
          <p:cNvSpPr txBox="1"/>
          <p:nvPr/>
        </p:nvSpPr>
        <p:spPr>
          <a:xfrm>
            <a:off x="859536" y="555955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1042416" y="555955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75,000 × $1.5k–$5k ≈ $112M–375M/yr</a:t>
            </a:r>
            <a:endParaRPr lang="en-US" sz="860" dirty="0"/>
          </a:p>
        </p:txBody>
      </p:sp>
      <p:sp>
        <p:nvSpPr>
          <p:cNvPr id="20" name="Text 18"/>
          <p:cNvSpPr txBox="1"/>
          <p:nvPr/>
        </p:nvSpPr>
        <p:spPr>
          <a:xfrm>
            <a:off x="859536" y="5760720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8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Sourced org count × a modelled (not sourced) spend range — explicitly an estimate, not a market-research figure.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4416552" y="2816352"/>
            <a:ext cx="3520440" cy="3401568"/>
          </a:xfrm>
          <a:prstGeom prst="roundRect">
            <a:avLst>
              <a:gd name="adj" fmla="val 3226"/>
            </a:avLst>
          </a:prstGeom>
          <a:solidFill>
            <a:srgbClr val="EEF3FC"/>
          </a:solidFill>
          <a:ln/>
        </p:spPr>
      </p:sp>
      <p:sp>
        <p:nvSpPr>
          <p:cNvPr id="22" name="Shape 20"/>
          <p:cNvSpPr/>
          <p:nvPr/>
        </p:nvSpPr>
        <p:spPr>
          <a:xfrm>
            <a:off x="4636008" y="3017520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4636008" y="3017520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4636008" y="3438144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Reachable given language, sector &amp; geographic go-to-market focus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4636008" y="39867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A5CD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US$34M / yr</a:t>
            </a:r>
            <a:endParaRPr lang="en-US" sz="1650" dirty="0"/>
          </a:p>
        </p:txBody>
      </p:sp>
      <p:sp>
        <p:nvSpPr>
          <p:cNvPr id="26" name="Text 24"/>
          <p:cNvSpPr txBox="1"/>
          <p:nvPr/>
        </p:nvSpPr>
        <p:spPr>
          <a:xfrm>
            <a:off x="4636008" y="446227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4818888" y="446227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≈15% of TAM orgs concentrated in Sub-Saharan Africa, Lusophone markets &amp; donor-funded agriculture/health/social projects</a:t>
            </a:r>
            <a:endParaRPr lang="en-US" sz="860" dirty="0"/>
          </a:p>
        </p:txBody>
      </p:sp>
      <p:sp>
        <p:nvSpPr>
          <p:cNvPr id="28" name="Text 26"/>
          <p:cNvSpPr txBox="1"/>
          <p:nvPr/>
        </p:nvSpPr>
        <p:spPr>
          <a:xfrm>
            <a:off x="4636008" y="501091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29" name="Text 27"/>
          <p:cNvSpPr txBox="1"/>
          <p:nvPr/>
        </p:nvSpPr>
        <p:spPr>
          <a:xfrm>
            <a:off x="4818888" y="501091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≈11,250 orgs × ~US$3,000/yr midpoint spend</a:t>
            </a:r>
            <a:endParaRPr lang="en-US" sz="860" dirty="0"/>
          </a:p>
        </p:txBody>
      </p:sp>
      <p:sp>
        <p:nvSpPr>
          <p:cNvPr id="30" name="Text 28"/>
          <p:cNvSpPr txBox="1"/>
          <p:nvPr/>
        </p:nvSpPr>
        <p:spPr>
          <a:xfrm>
            <a:off x="4636008" y="555955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31" name="Text 29"/>
          <p:cNvSpPr txBox="1"/>
          <p:nvPr/>
        </p:nvSpPr>
        <p:spPr>
          <a:xfrm>
            <a:off x="4818888" y="555955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11,250 × $3k ≈ $34M/yr</a:t>
            </a:r>
            <a:endParaRPr lang="en-US" sz="860" dirty="0"/>
          </a:p>
        </p:txBody>
      </p:sp>
      <p:sp>
        <p:nvSpPr>
          <p:cNvPr id="32" name="Text 30"/>
          <p:cNvSpPr txBox="1"/>
          <p:nvPr/>
        </p:nvSpPr>
        <p:spPr>
          <a:xfrm>
            <a:off x="4636008" y="5760720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8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Narrower slice of TAM by realistic go-to-market fit — modelled, not sourced.</a:t>
            </a:r>
            <a:endParaRPr lang="en-US" sz="780" dirty="0"/>
          </a:p>
        </p:txBody>
      </p:sp>
      <p:sp>
        <p:nvSpPr>
          <p:cNvPr id="33" name="Shape 31"/>
          <p:cNvSpPr/>
          <p:nvPr/>
        </p:nvSpPr>
        <p:spPr>
          <a:xfrm>
            <a:off x="8193024" y="2816352"/>
            <a:ext cx="3520440" cy="3401568"/>
          </a:xfrm>
          <a:prstGeom prst="roundRect">
            <a:avLst>
              <a:gd name="adj" fmla="val 3226"/>
            </a:avLst>
          </a:prstGeom>
          <a:solidFill>
            <a:srgbClr val="EEF3FC"/>
          </a:solidFill>
          <a:ln/>
        </p:spPr>
      </p:sp>
      <p:sp>
        <p:nvSpPr>
          <p:cNvPr id="34" name="Shape 32"/>
          <p:cNvSpPr/>
          <p:nvPr/>
        </p:nvSpPr>
        <p:spPr>
          <a:xfrm>
            <a:off x="8412480" y="3017520"/>
            <a:ext cx="822960" cy="329184"/>
          </a:xfrm>
          <a:prstGeom prst="roundRect">
            <a:avLst>
              <a:gd name="adj" fmla="val 50000"/>
            </a:avLst>
          </a:prstGeom>
          <a:solidFill>
            <a:srgbClr val="1E8E5A"/>
          </a:solidFill>
          <a:ln/>
        </p:spPr>
      </p:sp>
      <p:sp>
        <p:nvSpPr>
          <p:cNvPr id="35" name="Text 33"/>
          <p:cNvSpPr txBox="1"/>
          <p:nvPr/>
        </p:nvSpPr>
        <p:spPr>
          <a:xfrm>
            <a:off x="8412480" y="3017520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</a:t>
            </a:r>
            <a:endParaRPr lang="en-US" sz="1350" dirty="0"/>
          </a:p>
        </p:txBody>
      </p:sp>
      <p:sp>
        <p:nvSpPr>
          <p:cNvPr id="36" name="Text 34"/>
          <p:cNvSpPr txBox="1"/>
          <p:nvPr/>
        </p:nvSpPr>
        <p:spPr>
          <a:xfrm>
            <a:off x="8412480" y="3438144"/>
            <a:ext cx="308152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 initial capture for KPH Services, Lda. (3–5 yrs)</a:t>
            </a:r>
            <a:endParaRPr lang="en-US" sz="1000" dirty="0"/>
          </a:p>
        </p:txBody>
      </p:sp>
      <p:sp>
        <p:nvSpPr>
          <p:cNvPr id="37" name="Text 35"/>
          <p:cNvSpPr txBox="1"/>
          <p:nvPr/>
        </p:nvSpPr>
        <p:spPr>
          <a:xfrm>
            <a:off x="8412480" y="39867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E8E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US$0.6M – 1.5M / yr</a:t>
            </a:r>
            <a:endParaRPr lang="en-US" sz="1650" dirty="0"/>
          </a:p>
        </p:txBody>
      </p:sp>
      <p:sp>
        <p:nvSpPr>
          <p:cNvPr id="38" name="Text 36"/>
          <p:cNvSpPr txBox="1"/>
          <p:nvPr/>
        </p:nvSpPr>
        <p:spPr>
          <a:xfrm>
            <a:off x="8412480" y="446227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39" name="Text 37"/>
          <p:cNvSpPr txBox="1"/>
          <p:nvPr/>
        </p:nvSpPr>
        <p:spPr>
          <a:xfrm>
            <a:off x="8595360" y="446227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focus: Mozambique &amp; neighbouring Lusophone / Southern-East African markets</a:t>
            </a:r>
            <a:endParaRPr lang="en-US" sz="860" dirty="0"/>
          </a:p>
        </p:txBody>
      </p:sp>
      <p:sp>
        <p:nvSpPr>
          <p:cNvPr id="40" name="Text 38"/>
          <p:cNvSpPr txBox="1"/>
          <p:nvPr/>
        </p:nvSpPr>
        <p:spPr>
          <a:xfrm>
            <a:off x="8412480" y="501091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41" name="Text 39"/>
          <p:cNvSpPr txBox="1"/>
          <p:nvPr/>
        </p:nvSpPr>
        <p:spPr>
          <a:xfrm>
            <a:off x="8595360" y="501091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200–500 organisations in first addressable geographies</a:t>
            </a:r>
            <a:endParaRPr lang="en-US" sz="860" dirty="0"/>
          </a:p>
        </p:txBody>
      </p:sp>
      <p:sp>
        <p:nvSpPr>
          <p:cNvPr id="42" name="Text 40"/>
          <p:cNvSpPr txBox="1"/>
          <p:nvPr/>
        </p:nvSpPr>
        <p:spPr>
          <a:xfrm>
            <a:off x="8412480" y="5559552"/>
            <a:ext cx="146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950" dirty="0"/>
          </a:p>
        </p:txBody>
      </p:sp>
      <p:sp>
        <p:nvSpPr>
          <p:cNvPr id="43" name="Text 41"/>
          <p:cNvSpPr txBox="1"/>
          <p:nvPr/>
        </p:nvSpPr>
        <p:spPr>
          <a:xfrm>
            <a:off x="8595360" y="5559552"/>
            <a:ext cx="28986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86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200–500 × $3k ≈ $0.6M–1.5M/yr</a:t>
            </a:r>
            <a:endParaRPr lang="en-US" sz="860" dirty="0"/>
          </a:p>
        </p:txBody>
      </p:sp>
      <p:sp>
        <p:nvSpPr>
          <p:cNvPr id="44" name="Text 42"/>
          <p:cNvSpPr txBox="1"/>
          <p:nvPr/>
        </p:nvSpPr>
        <p:spPr>
          <a:xfrm>
            <a:off x="8412480" y="5760720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78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Conservative, pre-revenue-stage estimate — modest by design, not a sourced statistic.</a:t>
            </a:r>
            <a:endParaRPr lang="en-US" sz="780" dirty="0"/>
          </a:p>
        </p:txBody>
      </p:sp>
      <p:sp>
        <p:nvSpPr>
          <p:cNvPr id="45" name="Text 43"/>
          <p:cNvSpPr txBox="1"/>
          <p:nvPr/>
        </p:nvSpPr>
        <p:spPr>
          <a:xfrm>
            <a:off x="640080" y="6327648"/>
            <a:ext cx="10881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Methodology: sourced figures and modelled assumptions are labelled separately throughout. See Sources &amp; References (final slide) for citations.</a:t>
            </a:r>
            <a:endParaRPr lang="en-US" sz="880" dirty="0"/>
          </a:p>
        </p:txBody>
      </p:sp>
      <p:sp>
        <p:nvSpPr>
          <p:cNvPr id="46" name="Text 44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LANDSCAPE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Real Market — Positioned to Differentiate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874520" y="1600200"/>
            <a:ext cx="7863840" cy="3063240"/>
          </a:xfrm>
          <a:prstGeom prst="rect">
            <a:avLst/>
          </a:prstGeom>
          <a:solidFill>
            <a:srgbClr val="FAFBFD"/>
          </a:solidFill>
          <a:ln w="12700">
            <a:solidFill>
              <a:srgbClr val="D7DE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74520" y="3131820"/>
            <a:ext cx="7863840" cy="0"/>
          </a:xfrm>
          <a:prstGeom prst="line">
            <a:avLst/>
          </a:prstGeom>
          <a:noFill/>
          <a:ln w="12700">
            <a:solidFill>
              <a:srgbClr val="D7DEEB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5806440" y="1600200"/>
            <a:ext cx="0" cy="3063240"/>
          </a:xfrm>
          <a:prstGeom prst="line">
            <a:avLst/>
          </a:prstGeom>
          <a:noFill/>
          <a:ln w="12700">
            <a:solidFill>
              <a:srgbClr val="D7DEEB"/>
            </a:solidFill>
            <a:prstDash val="dash"/>
          </a:ln>
        </p:spPr>
      </p:sp>
      <p:sp>
        <p:nvSpPr>
          <p:cNvPr id="7" name="Text 5"/>
          <p:cNvSpPr txBox="1"/>
          <p:nvPr/>
        </p:nvSpPr>
        <p:spPr>
          <a:xfrm rot="16200000">
            <a:off x="502920" y="222885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M&amp;E-SPECIFIC</a:t>
            </a:r>
            <a:endParaRPr lang="en-US" sz="900" dirty="0"/>
          </a:p>
        </p:txBody>
      </p:sp>
      <p:sp>
        <p:nvSpPr>
          <p:cNvPr id="8" name="Text 6"/>
          <p:cNvSpPr txBox="1"/>
          <p:nvPr/>
        </p:nvSpPr>
        <p:spPr>
          <a:xfrm rot="16200000">
            <a:off x="502920" y="376047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</a:t>
            </a:r>
            <a:endParaRPr lang="en-US" sz="900" dirty="0"/>
          </a:p>
        </p:txBody>
      </p:sp>
      <p:sp>
        <p:nvSpPr>
          <p:cNvPr id="9" name="Text 7"/>
          <p:cNvSpPr txBox="1"/>
          <p:nvPr/>
        </p:nvSpPr>
        <p:spPr>
          <a:xfrm>
            <a:off x="1874520" y="471830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SINGLE-FUNCTION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995160" y="471830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WORKFLOW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64992" y="2130552"/>
            <a:ext cx="164592" cy="164592"/>
          </a:xfrm>
          <a:prstGeom prst="ellipse">
            <a:avLst/>
          </a:prstGeom>
          <a:solidFill>
            <a:srgbClr val="0B1A3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2281428" y="2350008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Field Data-Collection Tools</a:t>
            </a:r>
            <a:endParaRPr lang="en-US" sz="950" dirty="0"/>
          </a:p>
        </p:txBody>
      </p:sp>
      <p:sp>
        <p:nvSpPr>
          <p:cNvPr id="13" name="Text 11"/>
          <p:cNvSpPr txBox="1"/>
          <p:nvPr/>
        </p:nvSpPr>
        <p:spPr>
          <a:xfrm>
            <a:off x="2281428" y="2532888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3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KoBoToolbox · CommCare · SurveyCTO · ODK · DHIS2</a:t>
            </a:r>
            <a:endParaRPr lang="en-US" sz="730" dirty="0"/>
          </a:p>
        </p:txBody>
      </p:sp>
      <p:sp>
        <p:nvSpPr>
          <p:cNvPr id="14" name="Shape 12"/>
          <p:cNvSpPr/>
          <p:nvPr/>
        </p:nvSpPr>
        <p:spPr>
          <a:xfrm>
            <a:off x="6667805" y="2559406"/>
            <a:ext cx="164592" cy="164592"/>
          </a:xfrm>
          <a:prstGeom prst="ellipse">
            <a:avLst/>
          </a:prstGeom>
          <a:solidFill>
            <a:srgbClr val="2A5CDE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5584241" y="277886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Results-Management Platforms</a:t>
            </a:r>
            <a:endParaRPr lang="en-US" sz="950" dirty="0"/>
          </a:p>
        </p:txBody>
      </p:sp>
      <p:sp>
        <p:nvSpPr>
          <p:cNvPr id="16" name="Text 14"/>
          <p:cNvSpPr txBox="1"/>
          <p:nvPr/>
        </p:nvSpPr>
        <p:spPr>
          <a:xfrm>
            <a:off x="5584241" y="296174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3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TolaData · DevResults · ActivityInfo · LogAlto</a:t>
            </a:r>
            <a:endParaRPr lang="en-US" sz="730" dirty="0"/>
          </a:p>
        </p:txBody>
      </p:sp>
      <p:sp>
        <p:nvSpPr>
          <p:cNvPr id="17" name="Shape 15"/>
          <p:cNvSpPr/>
          <p:nvPr/>
        </p:nvSpPr>
        <p:spPr>
          <a:xfrm>
            <a:off x="7926019" y="3968496"/>
            <a:ext cx="164592" cy="164592"/>
          </a:xfrm>
          <a:prstGeom prst="ellipse">
            <a:avLst/>
          </a:prstGeom>
          <a:solidFill>
            <a:srgbClr val="6B779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842455" y="418795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Generic Project-Management SaaS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6842455" y="437083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3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Asana · Monday.com · Airtable · Smartsheet</a:t>
            </a:r>
            <a:endParaRPr lang="en-US" sz="730" dirty="0"/>
          </a:p>
        </p:txBody>
      </p:sp>
      <p:sp>
        <p:nvSpPr>
          <p:cNvPr id="20" name="Shape 18"/>
          <p:cNvSpPr/>
          <p:nvPr/>
        </p:nvSpPr>
        <p:spPr>
          <a:xfrm>
            <a:off x="3679546" y="4091026"/>
            <a:ext cx="164592" cy="164592"/>
          </a:xfrm>
          <a:prstGeom prst="ellipse">
            <a:avLst/>
          </a:prstGeom>
          <a:solidFill>
            <a:srgbClr val="6B779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2595982" y="431048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Generic AI Assistants</a:t>
            </a:r>
            <a:endParaRPr lang="en-US" sz="950" dirty="0"/>
          </a:p>
        </p:txBody>
      </p:sp>
      <p:sp>
        <p:nvSpPr>
          <p:cNvPr id="22" name="Text 20"/>
          <p:cNvSpPr txBox="1"/>
          <p:nvPr/>
        </p:nvSpPr>
        <p:spPr>
          <a:xfrm>
            <a:off x="2595982" y="449336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3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Claude · Gemini</a:t>
            </a:r>
            <a:endParaRPr lang="en-US" sz="730" dirty="0"/>
          </a:p>
        </p:txBody>
      </p:sp>
      <p:sp>
        <p:nvSpPr>
          <p:cNvPr id="23" name="Shape 21"/>
          <p:cNvSpPr/>
          <p:nvPr/>
        </p:nvSpPr>
        <p:spPr>
          <a:xfrm>
            <a:off x="8990381" y="1665122"/>
            <a:ext cx="237744" cy="237744"/>
          </a:xfrm>
          <a:prstGeom prst="ellipse">
            <a:avLst/>
          </a:prstGeom>
          <a:solidFill>
            <a:srgbClr val="1E8E5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943393" y="1957730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M&amp;E Genius Pro</a:t>
            </a:r>
            <a:endParaRPr lang="en-US" sz="950" dirty="0"/>
          </a:p>
        </p:txBody>
      </p:sp>
      <p:sp>
        <p:nvSpPr>
          <p:cNvPr id="25" name="Text 23"/>
          <p:cNvSpPr txBox="1"/>
          <p:nvPr/>
        </p:nvSpPr>
        <p:spPr>
          <a:xfrm>
            <a:off x="7943393" y="214061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3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AI-native, integrated M&amp;E workflow</a:t>
            </a:r>
            <a:endParaRPr lang="en-US" sz="730" dirty="0"/>
          </a:p>
        </p:txBody>
      </p:sp>
      <p:sp>
        <p:nvSpPr>
          <p:cNvPr id="26" name="Shape 24"/>
          <p:cNvSpPr/>
          <p:nvPr/>
        </p:nvSpPr>
        <p:spPr>
          <a:xfrm>
            <a:off x="640080" y="5029200"/>
            <a:ext cx="10908792" cy="713232"/>
          </a:xfrm>
          <a:prstGeom prst="roundRect">
            <a:avLst>
              <a:gd name="adj" fmla="val 12821"/>
            </a:avLst>
          </a:prstGeom>
          <a:solidFill>
            <a:srgbClr val="0B1A3A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914400" y="5102352"/>
            <a:ext cx="10378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another generic AI chatbot. Not another standalone M&amp;E database.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914400" y="5413248"/>
            <a:ext cx="10378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AI-native workflow layer connecting Project Design → RBM/Results Framework → Indicators → Risk → Data Collection → Analysis → Reporting → Proposal Generation.</a:t>
            </a:r>
            <a:endParaRPr lang="en-US" sz="950" dirty="0"/>
          </a:p>
        </p:txBody>
      </p:sp>
      <p:sp>
        <p:nvSpPr>
          <p:cNvPr id="29" name="Text 27"/>
          <p:cNvSpPr txBox="1"/>
          <p:nvPr/>
        </p:nvSpPr>
        <p:spPr>
          <a:xfrm>
            <a:off x="640080" y="5870448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3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Genuine competition exists in every cluster above and each can perform individual functions well. The claimed differentiation is the integrated, M&amp;E-native AI workflow — not exclusivity, and not proven superiority.</a:t>
            </a:r>
            <a:endParaRPr lang="en-US" sz="93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Scalable Digital Business Model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257800" cy="3977640"/>
          </a:xfrm>
          <a:prstGeom prst="roundRect">
            <a:avLst>
              <a:gd name="adj" fmla="val 2759"/>
            </a:avLst>
          </a:prstGeom>
          <a:solidFill>
            <a:srgbClr val="EEF3FC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14884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E7F3EC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960120" y="214884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endParaRPr lang="en-US" sz="1000" dirty="0"/>
          </a:p>
        </p:txBody>
      </p:sp>
      <p:sp>
        <p:nvSpPr>
          <p:cNvPr id="7" name="Text 5"/>
          <p:cNvSpPr txBox="1"/>
          <p:nvPr/>
        </p:nvSpPr>
        <p:spPr>
          <a:xfrm>
            <a:off x="960120" y="2651760"/>
            <a:ext cx="4617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product delivering AI-assisted M&amp;E project design, indicator frameworks and exportable documentation through a web application.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960120" y="5285232"/>
            <a:ext cx="265176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960120" y="5285232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UNDER VALIDATION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63640" y="1874520"/>
            <a:ext cx="5257800" cy="3977640"/>
          </a:xfrm>
          <a:prstGeom prst="roundRect">
            <a:avLst>
              <a:gd name="adj" fmla="val 2759"/>
            </a:avLst>
          </a:prstGeom>
          <a:solidFill>
            <a:srgbClr val="0B1A3A"/>
          </a:solidFill>
          <a:ln/>
        </p:spPr>
      </p:sp>
      <p:sp>
        <p:nvSpPr>
          <p:cNvPr id="11" name="Shape 9"/>
          <p:cNvSpPr/>
          <p:nvPr/>
        </p:nvSpPr>
        <p:spPr>
          <a:xfrm>
            <a:off x="6583680" y="2148840"/>
            <a:ext cx="2286000" cy="292608"/>
          </a:xfrm>
          <a:prstGeom prst="roundRect">
            <a:avLst>
              <a:gd name="adj" fmla="val 50000"/>
            </a:avLst>
          </a:prstGeom>
          <a:solidFill>
            <a:srgbClr val="16294F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583680" y="214884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/ PLANNED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583680" y="2798064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2A5CDE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949440" y="265176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subscription — access for a defined number of users and projects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83680" y="3666744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2A5CDE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6949440" y="352044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revenue, billed to the implementing organisation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583680" y="4535424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2A5CDE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6949440" y="438912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Tiered access aligned to project volume and feature depth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03504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commercial model below is a proposed direction for investor discussion, not a finalised offering.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3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to Scale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651760"/>
            <a:ext cx="1828800" cy="1188720"/>
          </a:xfrm>
          <a:prstGeom prst="roundRect">
            <a:avLst>
              <a:gd name="adj" fmla="val 9231"/>
            </a:avLst>
          </a:prstGeom>
          <a:solidFill>
            <a:srgbClr val="0B1A3A">
              <a:alpha val="68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265176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2468880" y="2633472"/>
            <a:ext cx="4418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8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910764" y="2651760"/>
            <a:ext cx="1828800" cy="1188720"/>
          </a:xfrm>
          <a:prstGeom prst="roundRect">
            <a:avLst>
              <a:gd name="adj" fmla="val 9231"/>
            </a:avLst>
          </a:prstGeom>
          <a:solidFill>
            <a:srgbClr val="0B1A3A">
              <a:alpha val="76000"/>
            </a:srgbClr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2910764" y="265176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4739564" y="2633472"/>
            <a:ext cx="4418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8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5181448" y="2651760"/>
            <a:ext cx="1828800" cy="1188720"/>
          </a:xfrm>
          <a:prstGeom prst="roundRect">
            <a:avLst>
              <a:gd name="adj" fmla="val 9231"/>
            </a:avLst>
          </a:prstGeom>
          <a:solidFill>
            <a:srgbClr val="0B1A3A">
              <a:alpha val="84000"/>
            </a:srgbClr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5181448" y="265176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7010248" y="2633472"/>
            <a:ext cx="4418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8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452131" y="2651760"/>
            <a:ext cx="1828800" cy="1188720"/>
          </a:xfrm>
          <a:prstGeom prst="roundRect">
            <a:avLst>
              <a:gd name="adj" fmla="val 9231"/>
            </a:avLst>
          </a:prstGeom>
          <a:solidFill>
            <a:srgbClr val="0B1A3A">
              <a:alpha val="92000"/>
            </a:srgbClr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7452131" y="265176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ORGANISATIONS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9280931" y="2633472"/>
            <a:ext cx="441884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8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722815" y="2651760"/>
            <a:ext cx="1828800" cy="1188720"/>
          </a:xfrm>
          <a:prstGeom prst="roundRect">
            <a:avLst>
              <a:gd name="adj" fmla="val 9231"/>
            </a:avLst>
          </a:prstGeom>
          <a:solidFill>
            <a:srgbClr val="2A5CDE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9722815" y="2651760"/>
            <a:ext cx="1828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/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640080" y="42976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software can potentially serve many organisations without scaling consulting effort linearly — the core advantage of a product-led model over service delivery.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2194560" y="5212080"/>
            <a:ext cx="7799832" cy="685800"/>
          </a:xfrm>
          <a:prstGeom prst="roundRect">
            <a:avLst>
              <a:gd name="adj" fmla="val 13333"/>
            </a:avLst>
          </a:prstGeom>
          <a:solidFill>
            <a:srgbClr val="FBEFE3"/>
          </a:solidFill>
          <a:ln w="12700">
            <a:solidFill>
              <a:srgbClr val="EBD2B0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2423160" y="521208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5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claim of actual international deployment is made — this reflects the intended growth path, not current reach.</a:t>
            </a:r>
            <a:endParaRPr lang="en-US" sz="1100" dirty="0"/>
          </a:p>
        </p:txBody>
      </p:sp>
      <p:sp>
        <p:nvSpPr>
          <p:cNvPr id="21" name="Text 19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Proof of Concept to Commercial Launch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of Concept  →  Product Hardening  →  Pilots  →  External Validation  →  Commercial Launch  →  Scale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E7F3EC"/>
          </a:solidFill>
          <a:ln/>
        </p:spPr>
      </p:sp>
      <p:sp>
        <p:nvSpPr>
          <p:cNvPr id="6" name="Shape 4"/>
          <p:cNvSpPr/>
          <p:nvPr/>
        </p:nvSpPr>
        <p:spPr>
          <a:xfrm>
            <a:off x="960120" y="2103120"/>
            <a:ext cx="283464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60120" y="210312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/ DEMONSTRATED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960120" y="26974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1234440" y="26974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project design &amp; logframe generation</a:t>
            </a:r>
            <a:endParaRPr lang="en-US" sz="1180" dirty="0"/>
          </a:p>
        </p:txBody>
      </p:sp>
      <p:sp>
        <p:nvSpPr>
          <p:cNvPr id="10" name="Text 8"/>
          <p:cNvSpPr txBox="1"/>
          <p:nvPr/>
        </p:nvSpPr>
        <p:spPr>
          <a:xfrm>
            <a:off x="960120" y="31546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1234440" y="31546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Theory of Change results-chain visualisation</a:t>
            </a:r>
            <a:endParaRPr lang="en-US" sz="1180" dirty="0"/>
          </a:p>
        </p:txBody>
      </p:sp>
      <p:sp>
        <p:nvSpPr>
          <p:cNvPr id="12" name="Text 10"/>
          <p:cNvSpPr txBox="1"/>
          <p:nvPr/>
        </p:nvSpPr>
        <p:spPr>
          <a:xfrm>
            <a:off x="960120" y="36118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1234440" y="36118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indicator tables with Excel / Word / PDF export</a:t>
            </a:r>
            <a:endParaRPr lang="en-US" sz="1180" dirty="0"/>
          </a:p>
        </p:txBody>
      </p:sp>
      <p:sp>
        <p:nvSpPr>
          <p:cNvPr id="14" name="Text 12"/>
          <p:cNvSpPr txBox="1"/>
          <p:nvPr/>
        </p:nvSpPr>
        <p:spPr>
          <a:xfrm>
            <a:off x="960120" y="40690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1234440" y="40690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matrix with heat-map visualisation</a:t>
            </a:r>
            <a:endParaRPr lang="en-US" sz="1180" dirty="0"/>
          </a:p>
        </p:txBody>
      </p:sp>
      <p:sp>
        <p:nvSpPr>
          <p:cNvPr id="16" name="Text 14"/>
          <p:cNvSpPr txBox="1"/>
          <p:nvPr/>
        </p:nvSpPr>
        <p:spPr>
          <a:xfrm>
            <a:off x="960120" y="45262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1234440" y="45262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 planning</a:t>
            </a:r>
            <a:endParaRPr lang="en-US" sz="1180" dirty="0"/>
          </a:p>
        </p:txBody>
      </p:sp>
      <p:sp>
        <p:nvSpPr>
          <p:cNvPr id="18" name="Text 16"/>
          <p:cNvSpPr txBox="1"/>
          <p:nvPr/>
        </p:nvSpPr>
        <p:spPr>
          <a:xfrm>
            <a:off x="960120" y="49834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1234440" y="49834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interface (7 languages, incl. RTL)</a:t>
            </a:r>
            <a:endParaRPr lang="en-US" sz="1180" dirty="0"/>
          </a:p>
        </p:txBody>
      </p:sp>
      <p:sp>
        <p:nvSpPr>
          <p:cNvPr id="20" name="Text 18"/>
          <p:cNvSpPr txBox="1"/>
          <p:nvPr/>
        </p:nvSpPr>
        <p:spPr>
          <a:xfrm>
            <a:off x="960120" y="54406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1234440" y="54406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technical proposal document generation</a:t>
            </a:r>
            <a:endParaRPr lang="en-US" sz="1180" dirty="0"/>
          </a:p>
        </p:txBody>
      </p:sp>
      <p:sp>
        <p:nvSpPr>
          <p:cNvPr id="22" name="Shape 20"/>
          <p:cNvSpPr/>
          <p:nvPr/>
        </p:nvSpPr>
        <p:spPr>
          <a:xfrm>
            <a:off x="6263640" y="1828800"/>
            <a:ext cx="5257800" cy="4114800"/>
          </a:xfrm>
          <a:prstGeom prst="roundRect">
            <a:avLst>
              <a:gd name="adj" fmla="val 2667"/>
            </a:avLst>
          </a:prstGeom>
          <a:solidFill>
            <a:srgbClr val="FBEFE3"/>
          </a:solidFill>
          <a:ln/>
        </p:spPr>
      </p:sp>
      <p:sp>
        <p:nvSpPr>
          <p:cNvPr id="23" name="Shape 21"/>
          <p:cNvSpPr/>
          <p:nvPr/>
        </p:nvSpPr>
        <p:spPr>
          <a:xfrm>
            <a:off x="6583680" y="2103120"/>
            <a:ext cx="228600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6583680" y="210312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/ FUTURE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6583680" y="269748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26" name="Text 24"/>
          <p:cNvSpPr txBox="1"/>
          <p:nvPr/>
        </p:nvSpPr>
        <p:spPr>
          <a:xfrm>
            <a:off x="6858000" y="26974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Organisational multi-user accounts &amp; permissions</a:t>
            </a:r>
            <a:endParaRPr lang="en-US" sz="1180" dirty="0"/>
          </a:p>
        </p:txBody>
      </p:sp>
      <p:sp>
        <p:nvSpPr>
          <p:cNvPr id="27" name="Text 25"/>
          <p:cNvSpPr txBox="1"/>
          <p:nvPr/>
        </p:nvSpPr>
        <p:spPr>
          <a:xfrm>
            <a:off x="6583680" y="324612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28" name="Text 26"/>
          <p:cNvSpPr txBox="1"/>
          <p:nvPr/>
        </p:nvSpPr>
        <p:spPr>
          <a:xfrm>
            <a:off x="6858000" y="324612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field data collection &amp; indicator tracking</a:t>
            </a:r>
            <a:endParaRPr lang="en-US" sz="1180" dirty="0"/>
          </a:p>
        </p:txBody>
      </p:sp>
      <p:sp>
        <p:nvSpPr>
          <p:cNvPr id="29" name="Text 27"/>
          <p:cNvSpPr txBox="1"/>
          <p:nvPr/>
        </p:nvSpPr>
        <p:spPr>
          <a:xfrm>
            <a:off x="6583680" y="379476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6858000" y="379476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for real-time portfolio visibility</a:t>
            </a:r>
            <a:endParaRPr lang="en-US" sz="1180" dirty="0"/>
          </a:p>
        </p:txBody>
      </p:sp>
      <p:sp>
        <p:nvSpPr>
          <p:cNvPr id="31" name="Text 29"/>
          <p:cNvSpPr txBox="1"/>
          <p:nvPr/>
        </p:nvSpPr>
        <p:spPr>
          <a:xfrm>
            <a:off x="6583680" y="434340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32" name="Text 30"/>
          <p:cNvSpPr txBox="1"/>
          <p:nvPr/>
        </p:nvSpPr>
        <p:spPr>
          <a:xfrm>
            <a:off x="6858000" y="434340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integrations (donor &amp; grants systems)</a:t>
            </a:r>
            <a:endParaRPr lang="en-US" sz="1180" dirty="0"/>
          </a:p>
        </p:txBody>
      </p:sp>
      <p:sp>
        <p:nvSpPr>
          <p:cNvPr id="33" name="Text 31"/>
          <p:cNvSpPr txBox="1"/>
          <p:nvPr/>
        </p:nvSpPr>
        <p:spPr>
          <a:xfrm>
            <a:off x="6583680" y="4892040"/>
            <a:ext cx="228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6858000" y="489204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Finalised commercial pricing &amp; billing</a:t>
            </a:r>
            <a:endParaRPr lang="en-US" sz="1180" dirty="0"/>
          </a:p>
        </p:txBody>
      </p:sp>
      <p:sp>
        <p:nvSpPr>
          <p:cNvPr id="35" name="Text 33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36" name="Text 34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5486400" cy="5486400"/>
          </a:xfrm>
          <a:prstGeom prst="ellipse">
            <a:avLst/>
          </a:prstGeom>
          <a:ln w="19050">
            <a:solidFill>
              <a:srgbClr val="24407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686800" y="3200400"/>
            <a:ext cx="5486400" cy="5486400"/>
          </a:xfrm>
          <a:prstGeom prst="ellipse">
            <a:avLst/>
          </a:prstGeom>
          <a:ln w="19050">
            <a:solidFill>
              <a:srgbClr val="24407F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1280160" y="1463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1280160" y="1874520"/>
            <a:ext cx="9601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Future of Project M&amp;E</a:t>
            </a:r>
            <a:endParaRPr lang="en-US" sz="3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Should Be Intelligent.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1280160" y="3657600"/>
            <a:ext cx="8503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 aims to become a trusted digital intelligence layer for organisations that plan, monitor, evaluate and manage development projects — turning fragmented monitoring data into structured, actionable decision support at scale.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645920"/>
            <a:ext cx="5029200" cy="5029200"/>
          </a:xfrm>
          <a:prstGeom prst="ellipse">
            <a:avLst/>
          </a:prstGeom>
          <a:ln w="19050">
            <a:solidFill>
              <a:srgbClr val="24407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ASK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0" y="457200"/>
            <a:ext cx="4251960" cy="292608"/>
          </a:xfrm>
          <a:prstGeom prst="roundRect">
            <a:avLst>
              <a:gd name="adj" fmla="val 50000"/>
            </a:avLst>
          </a:prstGeom>
          <a:solidFill>
            <a:srgbClr val="16294F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315200" y="457200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STRUCTURE OPEN TO DISCUSSION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86868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US$220,000 Target Investment</a:t>
            </a:r>
            <a:endParaRPr lang="en-US" sz="3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1481328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Range: US$100,000 minimum  ·  US$220,000 target  ·  US$250,000 maximum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20116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WILL THE CAPITAL FUND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5852160" y="20116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≈ US$220,000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2359152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M&amp;E Intelligence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977640" y="2432304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12" name="Shape 10"/>
          <p:cNvSpPr/>
          <p:nvPr/>
        </p:nvSpPr>
        <p:spPr>
          <a:xfrm>
            <a:off x="3977640" y="2432304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6949440" y="2359152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$40k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2665476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Engineering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977640" y="2738628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16" name="Shape 14"/>
          <p:cNvSpPr/>
          <p:nvPr/>
        </p:nvSpPr>
        <p:spPr>
          <a:xfrm>
            <a:off x="3977640" y="2738628"/>
            <a:ext cx="212598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949440" y="2665476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$30k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640080" y="2971800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/ Product Development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977640" y="3044952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20" name="Shape 18"/>
          <p:cNvSpPr/>
          <p:nvPr/>
        </p:nvSpPr>
        <p:spPr>
          <a:xfrm>
            <a:off x="3977640" y="3044952"/>
            <a:ext cx="141732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949440" y="2971800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$20k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640080" y="3278124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7-Language Production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977640" y="3351276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24" name="Shape 22"/>
          <p:cNvSpPr/>
          <p:nvPr/>
        </p:nvSpPr>
        <p:spPr>
          <a:xfrm>
            <a:off x="3977640" y="3351276"/>
            <a:ext cx="106299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6949440" y="3278124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$15k</a:t>
            </a:r>
            <a:endParaRPr lang="en-US" sz="1000" dirty="0"/>
          </a:p>
        </p:txBody>
      </p:sp>
      <p:sp>
        <p:nvSpPr>
          <p:cNvPr id="26" name="Text 24"/>
          <p:cNvSpPr txBox="1"/>
          <p:nvPr/>
        </p:nvSpPr>
        <p:spPr>
          <a:xfrm>
            <a:off x="640080" y="3584448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Pilots (external validation)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977640" y="3657600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28" name="Shape 26"/>
          <p:cNvSpPr/>
          <p:nvPr/>
        </p:nvSpPr>
        <p:spPr>
          <a:xfrm>
            <a:off x="3977640" y="3657600"/>
            <a:ext cx="850392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6949440" y="3584448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$12k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640080" y="3890772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 / UI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977640" y="3963924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32" name="Shape 30"/>
          <p:cNvSpPr/>
          <p:nvPr/>
        </p:nvSpPr>
        <p:spPr>
          <a:xfrm>
            <a:off x="3977640" y="3963924"/>
            <a:ext cx="70866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33" name="Text 31"/>
          <p:cNvSpPr txBox="1"/>
          <p:nvPr/>
        </p:nvSpPr>
        <p:spPr>
          <a:xfrm>
            <a:off x="6949440" y="3890772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$10k</a:t>
            </a:r>
            <a:endParaRPr lang="en-US" sz="1000" dirty="0"/>
          </a:p>
        </p:txBody>
      </p:sp>
      <p:sp>
        <p:nvSpPr>
          <p:cNvPr id="34" name="Text 32"/>
          <p:cNvSpPr txBox="1"/>
          <p:nvPr/>
        </p:nvSpPr>
        <p:spPr>
          <a:xfrm>
            <a:off x="640080" y="4197096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Market Expansion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977640" y="4270248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36" name="Shape 34"/>
          <p:cNvSpPr/>
          <p:nvPr/>
        </p:nvSpPr>
        <p:spPr>
          <a:xfrm>
            <a:off x="3977640" y="4270248"/>
            <a:ext cx="248031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37" name="Text 35"/>
          <p:cNvSpPr txBox="1"/>
          <p:nvPr/>
        </p:nvSpPr>
        <p:spPr>
          <a:xfrm>
            <a:off x="6949440" y="4197096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$35k</a:t>
            </a:r>
            <a:endParaRPr lang="en-US" sz="1000" dirty="0"/>
          </a:p>
        </p:txBody>
      </p:sp>
      <p:sp>
        <p:nvSpPr>
          <p:cNvPr id="38" name="Text 36"/>
          <p:cNvSpPr txBox="1"/>
          <p:nvPr/>
        </p:nvSpPr>
        <p:spPr>
          <a:xfrm>
            <a:off x="640080" y="4503420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977640" y="4576572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40" name="Shape 38"/>
          <p:cNvSpPr/>
          <p:nvPr/>
        </p:nvSpPr>
        <p:spPr>
          <a:xfrm>
            <a:off x="3977640" y="4576572"/>
            <a:ext cx="177165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41" name="Text 39"/>
          <p:cNvSpPr txBox="1"/>
          <p:nvPr/>
        </p:nvSpPr>
        <p:spPr>
          <a:xfrm>
            <a:off x="6949440" y="4503420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$25k</a:t>
            </a:r>
            <a:endParaRPr lang="en-US" sz="1000" dirty="0"/>
          </a:p>
        </p:txBody>
      </p:sp>
      <p:sp>
        <p:nvSpPr>
          <p:cNvPr id="42" name="Text 40"/>
          <p:cNvSpPr txBox="1"/>
          <p:nvPr/>
        </p:nvSpPr>
        <p:spPr>
          <a:xfrm>
            <a:off x="640080" y="4809744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/ Operations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977640" y="4882896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44" name="Shape 42"/>
          <p:cNvSpPr/>
          <p:nvPr/>
        </p:nvSpPr>
        <p:spPr>
          <a:xfrm>
            <a:off x="3977640" y="4882896"/>
            <a:ext cx="1417320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45" name="Text 43"/>
          <p:cNvSpPr txBox="1"/>
          <p:nvPr/>
        </p:nvSpPr>
        <p:spPr>
          <a:xfrm>
            <a:off x="6949440" y="4809744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$20k</a:t>
            </a:r>
            <a:endParaRPr lang="en-US" sz="1000" dirty="0"/>
          </a:p>
        </p:txBody>
      </p:sp>
      <p:sp>
        <p:nvSpPr>
          <p:cNvPr id="46" name="Text 44"/>
          <p:cNvSpPr txBox="1"/>
          <p:nvPr/>
        </p:nvSpPr>
        <p:spPr>
          <a:xfrm>
            <a:off x="640080" y="5116068"/>
            <a:ext cx="320040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3977640" y="5189220"/>
            <a:ext cx="2834640" cy="146304"/>
          </a:xfrm>
          <a:prstGeom prst="roundRect">
            <a:avLst>
              <a:gd name="adj" fmla="val 18750"/>
            </a:avLst>
          </a:prstGeom>
          <a:solidFill>
            <a:srgbClr val="16294F"/>
          </a:solidFill>
          <a:ln/>
        </p:spPr>
      </p:sp>
      <p:sp>
        <p:nvSpPr>
          <p:cNvPr id="48" name="Shape 46"/>
          <p:cNvSpPr/>
          <p:nvPr/>
        </p:nvSpPr>
        <p:spPr>
          <a:xfrm>
            <a:off x="3977640" y="5189220"/>
            <a:ext cx="921258" cy="146304"/>
          </a:xfrm>
          <a:prstGeom prst="roundRect">
            <a:avLst>
              <a:gd name="adj" fmla="val 18750"/>
            </a:avLst>
          </a:prstGeom>
          <a:solidFill>
            <a:srgbClr val="2A5CDE"/>
          </a:solidFill>
          <a:ln/>
        </p:spPr>
      </p:sp>
      <p:sp>
        <p:nvSpPr>
          <p:cNvPr id="49" name="Text 47"/>
          <p:cNvSpPr txBox="1"/>
          <p:nvPr/>
        </p:nvSpPr>
        <p:spPr>
          <a:xfrm>
            <a:off x="6949440" y="5116068"/>
            <a:ext cx="822960" cy="306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$13k</a:t>
            </a:r>
            <a:endParaRPr lang="en-US" sz="1000" dirty="0"/>
          </a:p>
        </p:txBody>
      </p:sp>
      <p:sp>
        <p:nvSpPr>
          <p:cNvPr id="50" name="Text 48"/>
          <p:cNvSpPr txBox="1"/>
          <p:nvPr/>
        </p:nvSpPr>
        <p:spPr>
          <a:xfrm>
            <a:off x="8092440" y="2011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UNLOCKS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8092440" y="2359152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52" name="Text 50"/>
          <p:cNvSpPr txBox="1"/>
          <p:nvPr/>
        </p:nvSpPr>
        <p:spPr>
          <a:xfrm>
            <a:off x="8275320" y="2359152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hardening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8092440" y="2875788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54" name="Text 52"/>
          <p:cNvSpPr txBox="1"/>
          <p:nvPr/>
        </p:nvSpPr>
        <p:spPr>
          <a:xfrm>
            <a:off x="8275320" y="2875788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7-language production</a:t>
            </a:r>
            <a:endParaRPr lang="en-US" sz="1050" dirty="0"/>
          </a:p>
        </p:txBody>
      </p:sp>
      <p:sp>
        <p:nvSpPr>
          <p:cNvPr id="55" name="Shape 53"/>
          <p:cNvSpPr/>
          <p:nvPr/>
        </p:nvSpPr>
        <p:spPr>
          <a:xfrm>
            <a:off x="8092440" y="3392424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56" name="Text 54"/>
          <p:cNvSpPr txBox="1"/>
          <p:nvPr/>
        </p:nvSpPr>
        <p:spPr>
          <a:xfrm>
            <a:off x="8275320" y="3392424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pilots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8092440" y="3909060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58" name="Text 56"/>
          <p:cNvSpPr txBox="1"/>
          <p:nvPr/>
        </p:nvSpPr>
        <p:spPr>
          <a:xfrm>
            <a:off x="8275320" y="3909060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validation</a:t>
            </a:r>
            <a:endParaRPr lang="en-US" sz="1050" dirty="0"/>
          </a:p>
        </p:txBody>
      </p:sp>
      <p:sp>
        <p:nvSpPr>
          <p:cNvPr id="59" name="Shape 57"/>
          <p:cNvSpPr/>
          <p:nvPr/>
        </p:nvSpPr>
        <p:spPr>
          <a:xfrm>
            <a:off x="8092440" y="4425696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60" name="Text 58"/>
          <p:cNvSpPr txBox="1"/>
          <p:nvPr/>
        </p:nvSpPr>
        <p:spPr>
          <a:xfrm>
            <a:off x="8275320" y="4425696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readiness</a:t>
            </a:r>
            <a:endParaRPr lang="en-US" sz="1050" dirty="0"/>
          </a:p>
        </p:txBody>
      </p:sp>
      <p:sp>
        <p:nvSpPr>
          <p:cNvPr id="61" name="Shape 59"/>
          <p:cNvSpPr/>
          <p:nvPr/>
        </p:nvSpPr>
        <p:spPr>
          <a:xfrm>
            <a:off x="8092440" y="4942332"/>
            <a:ext cx="3474720" cy="429768"/>
          </a:xfrm>
          <a:prstGeom prst="roundRect">
            <a:avLst>
              <a:gd name="adj" fmla="val 17021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sp>
        <p:nvSpPr>
          <p:cNvPr id="62" name="Text 60"/>
          <p:cNvSpPr txBox="1"/>
          <p:nvPr/>
        </p:nvSpPr>
        <p:spPr>
          <a:xfrm>
            <a:off x="8275320" y="4942332"/>
            <a:ext cx="310896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revenue</a:t>
            </a:r>
            <a:endParaRPr lang="en-US" sz="1050" dirty="0"/>
          </a:p>
        </p:txBody>
      </p:sp>
      <p:sp>
        <p:nvSpPr>
          <p:cNvPr id="63" name="Text 61"/>
          <p:cNvSpPr txBox="1"/>
          <p:nvPr/>
        </p:nvSpPr>
        <p:spPr>
          <a:xfrm>
            <a:off x="640080" y="580644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 allocation for investor discussion — categories reflect the company's current planning; the total is scaled to the US$220,000 target.</a:t>
            </a:r>
            <a:endParaRPr lang="en-US" sz="950" dirty="0"/>
          </a:p>
        </p:txBody>
      </p:sp>
      <p:sp>
        <p:nvSpPr>
          <p:cNvPr id="64" name="Text 62"/>
          <p:cNvSpPr txBox="1"/>
          <p:nvPr/>
        </p:nvSpPr>
        <p:spPr>
          <a:xfrm>
            <a:off x="640080" y="61722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Transforming project data into better decisions.</a:t>
            </a:r>
            <a:endParaRPr lang="en-US" sz="1300" dirty="0"/>
          </a:p>
        </p:txBody>
      </p:sp>
      <p:sp>
        <p:nvSpPr>
          <p:cNvPr id="65" name="Shape 63"/>
          <p:cNvSpPr/>
          <p:nvPr/>
        </p:nvSpPr>
        <p:spPr>
          <a:xfrm>
            <a:off x="9966960" y="6035040"/>
            <a:ext cx="141732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/>
        </p:spPr>
      </p:sp>
      <p:pic>
        <p:nvPicPr>
          <p:cNvPr id="66" name="Image 0" descr="/home/claude/proc/logo_transparen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0049256" y="6099048"/>
            <a:ext cx="1252728" cy="438912"/>
          </a:xfrm>
          <a:prstGeom prst="rect">
            <a:avLst/>
          </a:prstGeom>
        </p:spPr>
      </p:pic>
      <p:sp>
        <p:nvSpPr>
          <p:cNvPr id="67" name="Text 64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Projects Generate Data.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Decisions Still Lag Behind.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514600"/>
            <a:ext cx="3401568" cy="3017520"/>
          </a:xfrm>
          <a:prstGeom prst="roundRect">
            <a:avLst>
              <a:gd name="adj" fmla="val 3636"/>
            </a:avLst>
          </a:prstGeom>
          <a:solidFill>
            <a:srgbClr val="EEF3FC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83464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FFFFFF"/>
          </a:solidFill>
          <a:ln w="12700">
            <a:solidFill>
              <a:srgbClr val="DCE6F7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60120" y="28346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5CD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960120" y="356616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Fragmented information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960120" y="4160520"/>
            <a:ext cx="27614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teams generate large amounts of monitoring data, often spread across different processes and tools.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514600"/>
            <a:ext cx="3401568" cy="3017520"/>
          </a:xfrm>
          <a:prstGeom prst="roundRect">
            <a:avLst>
              <a:gd name="adj" fmla="val 3636"/>
            </a:avLst>
          </a:prstGeom>
          <a:solidFill>
            <a:srgbClr val="EEF3FC"/>
          </a:solidFill>
          <a:ln/>
        </p:spPr>
      </p:sp>
      <p:sp>
        <p:nvSpPr>
          <p:cNvPr id="10" name="Shape 8"/>
          <p:cNvSpPr/>
          <p:nvPr/>
        </p:nvSpPr>
        <p:spPr>
          <a:xfrm>
            <a:off x="4681728" y="283464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FFFFFF"/>
          </a:solidFill>
          <a:ln w="12700">
            <a:solidFill>
              <a:srgbClr val="DCE6F7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681728" y="28346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5CD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 txBox="1"/>
          <p:nvPr/>
        </p:nvSpPr>
        <p:spPr>
          <a:xfrm>
            <a:off x="4681728" y="356616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Slow analysis &amp; reporting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4681728" y="4160520"/>
            <a:ext cx="27614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raw monitoring data into structured reports and insight can be time-consuming and manual.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514600"/>
            <a:ext cx="3401568" cy="3017520"/>
          </a:xfrm>
          <a:prstGeom prst="roundRect">
            <a:avLst>
              <a:gd name="adj" fmla="val 3636"/>
            </a:avLst>
          </a:prstGeom>
          <a:solidFill>
            <a:srgbClr val="EEF3FC"/>
          </a:solidFill>
          <a:ln/>
        </p:spPr>
      </p:sp>
      <p:sp>
        <p:nvSpPr>
          <p:cNvPr id="15" name="Shape 13"/>
          <p:cNvSpPr/>
          <p:nvPr/>
        </p:nvSpPr>
        <p:spPr>
          <a:xfrm>
            <a:off x="8403336" y="2834640"/>
            <a:ext cx="548640" cy="548640"/>
          </a:xfrm>
          <a:prstGeom prst="roundRect">
            <a:avLst>
              <a:gd name="adj" fmla="val 23333"/>
            </a:avLst>
          </a:prstGeom>
          <a:solidFill>
            <a:srgbClr val="FFFFFF"/>
          </a:solidFill>
          <a:ln w="12700">
            <a:solidFill>
              <a:srgbClr val="DCE6F7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403336" y="28346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5CD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 txBox="1"/>
          <p:nvPr/>
        </p:nvSpPr>
        <p:spPr>
          <a:xfrm>
            <a:off x="8403336" y="3566160"/>
            <a:ext cx="2761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Delayed decisions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8403336" y="4160520"/>
            <a:ext cx="276148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Decision-makers need timely, understandable information — but it doesn't always arrive when it's needed.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8064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Decision-makers in the development sector need timely, understandable information to act with confidence.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&amp; REFERENCES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 &amp; Citations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908792" cy="841248"/>
          </a:xfrm>
          <a:prstGeom prst="roundRect">
            <a:avLst>
              <a:gd name="adj" fmla="val 10870"/>
            </a:avLst>
          </a:prstGeom>
          <a:solidFill>
            <a:srgbClr val="EEF3FC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96112" y="1801368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ODA total (2024, final)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3886200" y="1783080"/>
            <a:ext cx="7452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OECD, "Final OECD statistics on official development assistance (ODA) and other resource flows to developing countries in 2024," Dec 2025 — DAC ODA = US$214.6B. Used only for market-context sizing, not the software TAM.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40080" y="2642616"/>
            <a:ext cx="10908792" cy="841248"/>
          </a:xfrm>
          <a:prstGeom prst="roundRect">
            <a:avLst>
              <a:gd name="adj" fmla="val 10870"/>
            </a:avLst>
          </a:prstGeom>
          <a:solidFill>
            <a:srgbClr val="EEF3F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96112" y="2752344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M&amp;E budget rule-of-thumb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3886200" y="2734056"/>
            <a:ext cx="7452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UNDP, USAID Evaluation Toolkit, W.K. Kellogg Foundation Step-by-Step Guide to Evaluation (2017) — M&amp;E commonly budgeted at 3–10% of program cost.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3593592"/>
            <a:ext cx="10908792" cy="841248"/>
          </a:xfrm>
          <a:prstGeom prst="roundRect">
            <a:avLst>
              <a:gd name="adj" fmla="val 10870"/>
            </a:avLst>
          </a:prstGeom>
          <a:solidFill>
            <a:srgbClr val="EEF3FC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96112" y="3703320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International NGO count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3886200" y="3685032"/>
            <a:ext cx="7452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of "at least 75,000 international NGOs" — Introduction to the Nonprofit Sector (Univ. of Oregon open textbook), cross-referenced against country-level NGO registries. Basis for the software TAM/SAM organisation count.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40080" y="4544568"/>
            <a:ext cx="10908792" cy="841248"/>
          </a:xfrm>
          <a:prstGeom prst="roundRect">
            <a:avLst>
              <a:gd name="adj" fmla="val 10870"/>
            </a:avLst>
          </a:prstGeom>
          <a:solidFill>
            <a:srgbClr val="EEF3FC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896112" y="4654296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Competitor landscape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3886200" y="4636008"/>
            <a:ext cx="7452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EvalCommunity, Monitoring and Evaluation NEWS (mande.co.uk), and product-comparison research (2025–2026) on TolaData, DevResults, ActivityInfo, DHIS2, KoBoToolbox, CommCare, SurveyCTO, ODK, Asana, Monday.com, Airtable, Smartsheet, ChatGPT, Claude and Gemini.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0080" y="5495544"/>
            <a:ext cx="10908792" cy="841248"/>
          </a:xfrm>
          <a:prstGeom prst="roundRect">
            <a:avLst>
              <a:gd name="adj" fmla="val 10870"/>
            </a:avLst>
          </a:prstGeom>
          <a:solidFill>
            <a:srgbClr val="EEF3FC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896112" y="5605272"/>
            <a:ext cx="2834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SaaS pricing assumption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3886200" y="5586984"/>
            <a:ext cx="7452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annual spend per organisation ($1,500–$5,000 range; $3,000 midpoint), modelled by analogy to comparable nonprofit-sector SaaS subscription pricing — not a sourced statistic.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5562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Sourced figures and modelled assumptions are distinguished throughout this presentation. Full source links available on request.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M&amp;E GAP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 Much Manual Work.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 Little Actionable Intelligence.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3291840"/>
            <a:ext cx="1783080" cy="1051560"/>
          </a:xfrm>
          <a:prstGeom prst="roundRect">
            <a:avLst>
              <a:gd name="adj" fmla="val 10435"/>
            </a:avLst>
          </a:prstGeom>
          <a:solidFill>
            <a:srgbClr val="16294F"/>
          </a:solidFill>
          <a:ln w="15240">
            <a:solidFill>
              <a:srgbClr val="2A447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3291840"/>
            <a:ext cx="1783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2423160" y="3273552"/>
            <a:ext cx="49903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E8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922194" y="3291840"/>
            <a:ext cx="1783080" cy="1051560"/>
          </a:xfrm>
          <a:prstGeom prst="roundRect">
            <a:avLst>
              <a:gd name="adj" fmla="val 10435"/>
            </a:avLst>
          </a:prstGeom>
          <a:solidFill>
            <a:srgbClr val="16294F"/>
          </a:solidFill>
          <a:ln w="15240">
            <a:solidFill>
              <a:srgbClr val="2A4478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2922194" y="3291840"/>
            <a:ext cx="1783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MONITORING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4705274" y="3273552"/>
            <a:ext cx="49903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E8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204308" y="3291840"/>
            <a:ext cx="1783080" cy="1051560"/>
          </a:xfrm>
          <a:prstGeom prst="roundRect">
            <a:avLst>
              <a:gd name="adj" fmla="val 10435"/>
            </a:avLst>
          </a:prstGeom>
          <a:solidFill>
            <a:srgbClr val="16294F"/>
          </a:solidFill>
          <a:ln w="15240">
            <a:solidFill>
              <a:srgbClr val="2A447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5204308" y="3291840"/>
            <a:ext cx="1783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ANALYSIS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6987388" y="3273552"/>
            <a:ext cx="49903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E8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7486421" y="3291840"/>
            <a:ext cx="1783080" cy="1051560"/>
          </a:xfrm>
          <a:prstGeom prst="roundRect">
            <a:avLst>
              <a:gd name="adj" fmla="val 10435"/>
            </a:avLst>
          </a:prstGeom>
          <a:solidFill>
            <a:srgbClr val="16294F"/>
          </a:solidFill>
          <a:ln w="15240">
            <a:solidFill>
              <a:srgbClr val="2A447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7486421" y="3291840"/>
            <a:ext cx="1783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9269501" y="3273552"/>
            <a:ext cx="49903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6E86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9768535" y="3291840"/>
            <a:ext cx="1783080" cy="1051560"/>
          </a:xfrm>
          <a:prstGeom prst="roundRect">
            <a:avLst>
              <a:gd name="adj" fmla="val 10435"/>
            </a:avLst>
          </a:prstGeom>
          <a:solidFill>
            <a:srgbClr val="2A5CDE"/>
          </a:solidFill>
          <a:ln w="15240">
            <a:solidFill>
              <a:srgbClr val="2A5CDE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768535" y="3291840"/>
            <a:ext cx="1783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640080" y="4709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Manual, fragmented handoffs between each stage slow the path from raw data to a confident decision.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889504" y="5440680"/>
            <a:ext cx="6400800" cy="731520"/>
          </a:xfrm>
          <a:prstGeom prst="roundRect">
            <a:avLst>
              <a:gd name="adj" fmla="val 50000"/>
            </a:avLst>
          </a:prstGeom>
          <a:solidFill>
            <a:srgbClr val="16294F"/>
          </a:solidFill>
          <a:ln w="12700">
            <a:solidFill>
              <a:srgbClr val="2A5CDE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2889504" y="544068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 Too much manual work. Too little actionable intelligence. ”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2360" y="0"/>
            <a:ext cx="4739335" cy="6858000"/>
          </a:xfrm>
          <a:prstGeom prst="rect">
            <a:avLst/>
          </a:prstGeom>
          <a:solidFill>
            <a:srgbClr val="EEF3FC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 M&amp;E Genius Pro</a:t>
            </a:r>
            <a:endParaRPr lang="en-US" sz="36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2423160"/>
            <a:ext cx="6400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digital solution designed to help organisations transform monitoring and evaluation information into more structured, accessible and actionable management intelligence.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3657600"/>
            <a:ext cx="6309360" cy="777240"/>
          </a:xfrm>
          <a:prstGeom prst="roundRect">
            <a:avLst>
              <a:gd name="adj" fmla="val 49412"/>
            </a:avLst>
          </a:prstGeom>
          <a:solidFill>
            <a:srgbClr val="0B1A3A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640080" y="3657600"/>
            <a:ext cx="6309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monitoring data to better decisions.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800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PRODUCT INTERFACE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120640"/>
            <a:ext cx="6217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projects, generate logframes and create M&amp;E frameworks in minutes — the product shown on this page is the actual M&amp;E Genius Pro application.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010144" y="420624"/>
            <a:ext cx="3410712" cy="6016752"/>
          </a:xfrm>
          <a:prstGeom prst="roundRect">
            <a:avLst>
              <a:gd name="adj" fmla="val 3753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  <a:effectLst>
            <a:outerShdw sx="100000" sy="100000" kx="0" ky="0" algn="bl" rotWithShape="0" blurRad="228600" dist="76200" dir="5400000">
              <a:srgbClr val="0B1A3A">
                <a:alpha val="28000"/>
              </a:srgbClr>
            </a:outerShdw>
          </a:effectLst>
        </p:spPr>
      </p:sp>
      <p:pic>
        <p:nvPicPr>
          <p:cNvPr id="11" name="Image 0" descr="/home/claude/proc/IMG_1310_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092440" y="502920"/>
            <a:ext cx="3246120" cy="5852160"/>
          </a:xfrm>
          <a:prstGeom prst="rect">
            <a:avLst/>
          </a:prstGeom>
        </p:spPr>
      </p:pic>
      <p:sp>
        <p:nvSpPr>
          <p:cNvPr id="12" name="Text 9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13" name="Text 10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PRODUCT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 M&amp;E Genius Pro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955280" y="530352"/>
            <a:ext cx="3566160" cy="292608"/>
          </a:xfrm>
          <a:prstGeom prst="roundRect">
            <a:avLst>
              <a:gd name="adj" fmla="val 50000"/>
            </a:avLst>
          </a:prstGeom>
          <a:solidFill>
            <a:srgbClr val="E7F3EC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955280" y="5303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SCREENSHOTS — UNEDITED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50876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screens below are authentic captures of the live application — not mockups. They show the actual project-setup and language experience available to users today.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77824" y="2066544"/>
            <a:ext cx="2953512" cy="3822192"/>
          </a:xfrm>
          <a:prstGeom prst="roundRect">
            <a:avLst>
              <a:gd name="adj" fmla="val 4334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  <a:effectLst>
            <a:outerShdw sx="100000" sy="100000" kx="0" ky="0" algn="bl" rotWithShape="0" blurRad="228600" dist="76200" dir="5400000">
              <a:srgbClr val="0B1A3A">
                <a:alpha val="28000"/>
              </a:srgbClr>
            </a:outerShdw>
          </a:effectLst>
        </p:spPr>
      </p:sp>
      <p:pic>
        <p:nvPicPr>
          <p:cNvPr id="8" name="Image 0" descr="/home/claude/proc/IMG_1310_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60120" y="2148840"/>
            <a:ext cx="2788920" cy="36576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352544" y="2066544"/>
            <a:ext cx="2953512" cy="3822192"/>
          </a:xfrm>
          <a:prstGeom prst="roundRect">
            <a:avLst>
              <a:gd name="adj" fmla="val 4334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  <a:effectLst>
            <a:outerShdw sx="100000" sy="100000" kx="0" ky="0" algn="bl" rotWithShape="0" blurRad="228600" dist="76200" dir="5400000">
              <a:srgbClr val="0B1A3A">
                <a:alpha val="28000"/>
              </a:srgbClr>
            </a:outerShdw>
          </a:effectLst>
        </p:spPr>
      </p:sp>
      <p:pic>
        <p:nvPicPr>
          <p:cNvPr id="10" name="Image 1" descr="/home/claude/proc/IMG_1311_r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434840" y="2148840"/>
            <a:ext cx="2788920" cy="36576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827264" y="2066544"/>
            <a:ext cx="2953512" cy="3822192"/>
          </a:xfrm>
          <a:prstGeom prst="roundRect">
            <a:avLst>
              <a:gd name="adj" fmla="val 4334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  <a:effectLst>
            <a:outerShdw sx="100000" sy="100000" kx="0" ky="0" algn="bl" rotWithShape="0" blurRad="228600" dist="76200" dir="5400000">
              <a:srgbClr val="0B1A3A">
                <a:alpha val="28000"/>
              </a:srgbClr>
            </a:outerShdw>
          </a:effectLst>
        </p:spPr>
      </p:sp>
      <p:pic>
        <p:nvPicPr>
          <p:cNvPr id="12" name="Image 2" descr="/home/claude/proc/IMG_1312_r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909560" y="2148840"/>
            <a:ext cx="2788920" cy="365760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960120" y="608076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Landing &amp; value proposition</a:t>
            </a:r>
            <a:endParaRPr lang="en-US" sz="1050" dirty="0"/>
          </a:p>
        </p:txBody>
      </p:sp>
      <p:sp>
        <p:nvSpPr>
          <p:cNvPr id="14" name="Text 9"/>
          <p:cNvSpPr txBox="1"/>
          <p:nvPr/>
        </p:nvSpPr>
        <p:spPr>
          <a:xfrm>
            <a:off x="4434840" y="608076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interface</a:t>
            </a:r>
            <a:endParaRPr lang="en-US" sz="1050" dirty="0"/>
          </a:p>
        </p:txBody>
      </p:sp>
      <p:sp>
        <p:nvSpPr>
          <p:cNvPr id="15" name="Text 10"/>
          <p:cNvSpPr txBox="1"/>
          <p:nvPr/>
        </p:nvSpPr>
        <p:spPr>
          <a:xfrm>
            <a:off x="7909560" y="608076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parameters intake</a:t>
            </a:r>
            <a:endParaRPr lang="en-US" sz="1050" dirty="0"/>
          </a:p>
        </p:txBody>
      </p:sp>
      <p:sp>
        <p:nvSpPr>
          <p:cNvPr id="16" name="Text 11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17" name="Text 12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3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PRODUCT WORKS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Project Information to Decision Support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75320" y="530352"/>
            <a:ext cx="3291840" cy="292608"/>
          </a:xfrm>
          <a:prstGeom prst="roundRect">
            <a:avLst>
              <a:gd name="adj" fmla="val 50000"/>
            </a:avLst>
          </a:prstGeom>
          <a:solidFill>
            <a:srgbClr val="DCE6F7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75320" y="53035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DEMO PROJECT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3429000" cy="4572000"/>
          </a:xfrm>
          <a:prstGeom prst="roundRect">
            <a:avLst>
              <a:gd name="adj" fmla="val 3733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2039112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0B1A3A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14400" y="203911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2468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/ M&amp;E information</a:t>
            </a:r>
            <a:endParaRPr lang="en-US" sz="1150" dirty="0"/>
          </a:p>
        </p:txBody>
      </p:sp>
      <p:pic>
        <p:nvPicPr>
          <p:cNvPr id="10" name="Image 0" descr="/home/claude/proc/thumb_inpu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60120" y="2990088"/>
            <a:ext cx="2788920" cy="315468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4069080" y="36118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4389120" y="1783080"/>
            <a:ext cx="3429000" cy="4572000"/>
          </a:xfrm>
          <a:prstGeom prst="roundRect">
            <a:avLst>
              <a:gd name="adj" fmla="val 3733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63440" y="2039112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2A5CDE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4663440" y="203911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100" dirty="0"/>
          </a:p>
        </p:txBody>
      </p:sp>
      <p:sp>
        <p:nvSpPr>
          <p:cNvPr id="15" name="Text 12"/>
          <p:cNvSpPr txBox="1"/>
          <p:nvPr/>
        </p:nvSpPr>
        <p:spPr>
          <a:xfrm>
            <a:off x="4663440" y="2468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Monitoring, organisation &amp; analysis</a:t>
            </a:r>
            <a:endParaRPr lang="en-US" sz="1150" dirty="0"/>
          </a:p>
        </p:txBody>
      </p:sp>
      <p:pic>
        <p:nvPicPr>
          <p:cNvPr id="16" name="Image 1" descr="/home/claude/proc/thumb_proces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709160" y="2990088"/>
            <a:ext cx="2788920" cy="3154680"/>
          </a:xfrm>
          <a:prstGeom prst="rect">
            <a:avLst/>
          </a:prstGeom>
        </p:spPr>
      </p:pic>
      <p:sp>
        <p:nvSpPr>
          <p:cNvPr id="17" name="Text 13"/>
          <p:cNvSpPr txBox="1"/>
          <p:nvPr/>
        </p:nvSpPr>
        <p:spPr>
          <a:xfrm>
            <a:off x="7818120" y="3611880"/>
            <a:ext cx="320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4"/>
          <p:cNvSpPr/>
          <p:nvPr/>
        </p:nvSpPr>
        <p:spPr>
          <a:xfrm>
            <a:off x="8138160" y="1783080"/>
            <a:ext cx="3429000" cy="4572000"/>
          </a:xfrm>
          <a:prstGeom prst="roundRect">
            <a:avLst>
              <a:gd name="adj" fmla="val 3733"/>
            </a:avLst>
          </a:prstGeom>
          <a:solidFill>
            <a:srgbClr val="FFFFFF"/>
          </a:solidFill>
          <a:ln w="12700">
            <a:solidFill>
              <a:srgbClr val="E3E9F5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412480" y="2039112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1E8E5A"/>
          </a:solidFill>
          <a:ln/>
        </p:spPr>
      </p:sp>
      <p:sp>
        <p:nvSpPr>
          <p:cNvPr id="20" name="Text 16"/>
          <p:cNvSpPr txBox="1"/>
          <p:nvPr/>
        </p:nvSpPr>
        <p:spPr>
          <a:xfrm>
            <a:off x="8412480" y="203911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100" dirty="0"/>
          </a:p>
        </p:txBody>
      </p:sp>
      <p:sp>
        <p:nvSpPr>
          <p:cNvPr id="21" name="Text 17"/>
          <p:cNvSpPr txBox="1"/>
          <p:nvPr/>
        </p:nvSpPr>
        <p:spPr>
          <a:xfrm>
            <a:off x="8412480" y="246888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Insights, indicators &amp; reporting</a:t>
            </a:r>
            <a:endParaRPr lang="en-US" sz="1150" dirty="0"/>
          </a:p>
        </p:txBody>
      </p:sp>
      <p:pic>
        <p:nvPicPr>
          <p:cNvPr id="22" name="Image 2" descr="/home/claude/proc/thumb_output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458200" y="2990088"/>
            <a:ext cx="2788920" cy="3154680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640080" y="6473952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workflow steps demonstrated by the product screenshots are shown — no module names are invented.</a:t>
            </a:r>
            <a:endParaRPr lang="en-US" sz="1000" dirty="0"/>
          </a:p>
        </p:txBody>
      </p:sp>
      <p:sp>
        <p:nvSpPr>
          <p:cNvPr id="24" name="Text 1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CAPABILITIES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 Capabilities, Demonstrated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75320" y="530352"/>
            <a:ext cx="3291840" cy="292608"/>
          </a:xfrm>
          <a:prstGeom prst="roundRect">
            <a:avLst>
              <a:gd name="adj" fmla="val 50000"/>
            </a:avLst>
          </a:prstGeom>
          <a:solidFill>
            <a:srgbClr val="DCE6F7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75320" y="53035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DEMO PROJECT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7" name="Image 0" descr="/home/claude/proc/cap_projectsetup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22960" y="1783080"/>
            <a:ext cx="1234440" cy="17830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822960" y="1783080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2194560" y="1783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Guided Project Setup</a:t>
            </a:r>
            <a:endParaRPr lang="en-US" sz="1350" dirty="0"/>
          </a:p>
        </p:txBody>
      </p:sp>
      <p:sp>
        <p:nvSpPr>
          <p:cNvPr id="10" name="Text 7"/>
          <p:cNvSpPr txBox="1"/>
          <p:nvPr/>
        </p:nvSpPr>
        <p:spPr>
          <a:xfrm>
            <a:off x="2194560" y="2221992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intake of project name, country, sector, donor and duration to frame the M&amp;E design.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416552" y="16002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12" name="Image 1" descr="/home/claude/proc/cap_objective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599432" y="1783080"/>
            <a:ext cx="1234440" cy="178308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599432" y="1783080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5971032" y="1783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Objectives &amp; Outcomes</a:t>
            </a:r>
            <a:endParaRPr lang="en-US" sz="1350" dirty="0"/>
          </a:p>
        </p:txBody>
      </p:sp>
      <p:sp>
        <p:nvSpPr>
          <p:cNvPr id="15" name="Text 11"/>
          <p:cNvSpPr txBox="1"/>
          <p:nvPr/>
        </p:nvSpPr>
        <p:spPr>
          <a:xfrm>
            <a:off x="5971032" y="2221992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objectives and expected outcomes generated in a Results-Based Management structure.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8193024" y="1600200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17" name="Image 2" descr="/home/claude/proc/cap_theoryofchange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375904" y="1783080"/>
            <a:ext cx="1234440" cy="178308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8375904" y="1783080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9747504" y="178308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Change</a:t>
            </a:r>
            <a:endParaRPr lang="en-US" sz="1350" dirty="0"/>
          </a:p>
        </p:txBody>
      </p:sp>
      <p:sp>
        <p:nvSpPr>
          <p:cNvPr id="20" name="Text 15"/>
          <p:cNvSpPr txBox="1"/>
          <p:nvPr/>
        </p:nvSpPr>
        <p:spPr>
          <a:xfrm>
            <a:off x="9747504" y="2221992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results chain connecting inputs, activities, outputs, outcomes and impact.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640080" y="4005072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22" name="Image 3" descr="/home/claude/proc/cap_riskmatrix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22960" y="4187952"/>
            <a:ext cx="1234440" cy="1783080"/>
          </a:xfrm>
          <a:prstGeom prst="rect">
            <a:avLst/>
          </a:prstGeom>
        </p:spPr>
      </p:pic>
      <p:sp>
        <p:nvSpPr>
          <p:cNvPr id="23" name="Shape 17"/>
          <p:cNvSpPr/>
          <p:nvPr/>
        </p:nvSpPr>
        <p:spPr>
          <a:xfrm>
            <a:off x="822960" y="4187952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24" name="Text 18"/>
          <p:cNvSpPr txBox="1"/>
          <p:nvPr/>
        </p:nvSpPr>
        <p:spPr>
          <a:xfrm>
            <a:off x="2194560" y="4187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Matrix</a:t>
            </a:r>
            <a:endParaRPr lang="en-US" sz="1350" dirty="0"/>
          </a:p>
        </p:txBody>
      </p:sp>
      <p:sp>
        <p:nvSpPr>
          <p:cNvPr id="25" name="Text 19"/>
          <p:cNvSpPr txBox="1"/>
          <p:nvPr/>
        </p:nvSpPr>
        <p:spPr>
          <a:xfrm>
            <a:off x="2194560" y="4626864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Sector-aware risk register with probability × impact heat-map and severity counts.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4416552" y="4005072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27" name="Image 4" descr="/home/claude/proc/cap_indicators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4599432" y="4187952"/>
            <a:ext cx="1234440" cy="1783080"/>
          </a:xfrm>
          <a:prstGeom prst="rect">
            <a:avLst/>
          </a:prstGeom>
        </p:spPr>
      </p:pic>
      <p:sp>
        <p:nvSpPr>
          <p:cNvPr id="28" name="Shape 21"/>
          <p:cNvSpPr/>
          <p:nvPr/>
        </p:nvSpPr>
        <p:spPr>
          <a:xfrm>
            <a:off x="4599432" y="4187952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29" name="Text 22"/>
          <p:cNvSpPr txBox="1"/>
          <p:nvPr/>
        </p:nvSpPr>
        <p:spPr>
          <a:xfrm>
            <a:off x="5971032" y="4187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Indicators</a:t>
            </a:r>
            <a:endParaRPr lang="en-US" sz="1350" dirty="0"/>
          </a:p>
        </p:txBody>
      </p:sp>
      <p:sp>
        <p:nvSpPr>
          <p:cNvPr id="30" name="Text 23"/>
          <p:cNvSpPr txBox="1"/>
          <p:nvPr/>
        </p:nvSpPr>
        <p:spPr>
          <a:xfrm>
            <a:off x="5971032" y="4626864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indicator table aligned to each Results-Based Management level, exportable to Excel, Word or PDF.</a:t>
            </a:r>
            <a:endParaRPr lang="en-US" sz="1000" dirty="0"/>
          </a:p>
        </p:txBody>
      </p:sp>
      <p:sp>
        <p:nvSpPr>
          <p:cNvPr id="31" name="Shape 24"/>
          <p:cNvSpPr/>
          <p:nvPr/>
        </p:nvSpPr>
        <p:spPr>
          <a:xfrm>
            <a:off x="8193024" y="4005072"/>
            <a:ext cx="3520440" cy="2148840"/>
          </a:xfrm>
          <a:prstGeom prst="roundRect">
            <a:avLst>
              <a:gd name="adj" fmla="val 4255"/>
            </a:avLst>
          </a:prstGeom>
          <a:solidFill>
            <a:srgbClr val="EEF3FC"/>
          </a:solidFill>
          <a:ln/>
        </p:spPr>
      </p:sp>
      <p:pic>
        <p:nvPicPr>
          <p:cNvPr id="32" name="Image 5" descr="/home/claude/proc/cap_datacollection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8375904" y="4187952"/>
            <a:ext cx="1234440" cy="1783080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8375904" y="4187952"/>
            <a:ext cx="1234440" cy="1783080"/>
          </a:xfrm>
          <a:prstGeom prst="roundRect">
            <a:avLst>
              <a:gd name="adj" fmla="val 4444"/>
            </a:avLst>
          </a:prstGeom>
          <a:ln w="12700">
            <a:solidFill>
              <a:srgbClr val="D3DEF2"/>
            </a:solidFill>
            <a:prstDash val="solid"/>
          </a:ln>
        </p:spPr>
      </p:sp>
      <p:sp>
        <p:nvSpPr>
          <p:cNvPr id="34" name="Text 26"/>
          <p:cNvSpPr txBox="1"/>
          <p:nvPr/>
        </p:nvSpPr>
        <p:spPr>
          <a:xfrm>
            <a:off x="9747504" y="418795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Collection Plan</a:t>
            </a:r>
            <a:endParaRPr lang="en-US" sz="1350" dirty="0"/>
          </a:p>
        </p:txBody>
      </p:sp>
      <p:sp>
        <p:nvSpPr>
          <p:cNvPr id="35" name="Text 27"/>
          <p:cNvSpPr txBox="1"/>
          <p:nvPr/>
        </p:nvSpPr>
        <p:spPr>
          <a:xfrm>
            <a:off x="9747504" y="4626864"/>
            <a:ext cx="1783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mapping every indicator to a data-collection tool, frequency and responsible party.</a:t>
            </a:r>
            <a:endParaRPr lang="en-US" sz="1000" dirty="0"/>
          </a:p>
        </p:txBody>
      </p:sp>
      <p:sp>
        <p:nvSpPr>
          <p:cNvPr id="36" name="Text 28"/>
          <p:cNvSpPr txBox="1"/>
          <p:nvPr/>
        </p:nvSpPr>
        <p:spPr>
          <a:xfrm>
            <a:off x="54864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B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M&amp;E GENIUS PRO</a:t>
            </a:r>
            <a:pPr indent="0" marL="0">
              <a:buNone/>
            </a:pPr>
            <a:r>
              <a:rPr lang="en-US" sz="9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KPH Services, Lda.</a:t>
            </a:r>
            <a:endParaRPr lang="en-US" sz="900" dirty="0"/>
          </a:p>
        </p:txBody>
      </p:sp>
      <p:sp>
        <p:nvSpPr>
          <p:cNvPr id="37" name="Text 29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7FA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EXPERIENCE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 a Real Product, Not Merely an Idea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8275320" y="530352"/>
            <a:ext cx="3291840" cy="292608"/>
          </a:xfrm>
          <a:prstGeom prst="roundRect">
            <a:avLst>
              <a:gd name="adj" fmla="val 50000"/>
            </a:avLst>
          </a:prstGeom>
          <a:solidFill>
            <a:srgbClr val="16294F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75320" y="53035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9FB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DEMO PROJECT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1664208"/>
            <a:ext cx="2660904" cy="4398264"/>
          </a:xfrm>
          <a:prstGeom prst="roundRect">
            <a:avLst>
              <a:gd name="adj" fmla="val 4124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pic>
        <p:nvPicPr>
          <p:cNvPr id="7" name="Image 0" descr="/home/claude/proc/exp_activiti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" y="1737360"/>
            <a:ext cx="2514600" cy="425196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566928" y="6172200"/>
            <a:ext cx="2660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 linked to each output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337560" y="1664208"/>
            <a:ext cx="2660904" cy="4398264"/>
          </a:xfrm>
          <a:prstGeom prst="roundRect">
            <a:avLst>
              <a:gd name="adj" fmla="val 4124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pic>
        <p:nvPicPr>
          <p:cNvPr id="10" name="Image 1" descr="/home/claude/proc/exp_risks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10712" y="1737360"/>
            <a:ext cx="2514600" cy="425196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3337560" y="6172200"/>
            <a:ext cx="2660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assumption tracking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108192" y="1664208"/>
            <a:ext cx="2660904" cy="4398264"/>
          </a:xfrm>
          <a:prstGeom prst="roundRect">
            <a:avLst>
              <a:gd name="adj" fmla="val 4124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pic>
        <p:nvPicPr>
          <p:cNvPr id="13" name="Image 2" descr="/home/claude/proc/exp_proposal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181344" y="1737360"/>
            <a:ext cx="2514600" cy="4251960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6108192" y="6172200"/>
            <a:ext cx="2660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technical proposal document generation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8878824" y="1664208"/>
            <a:ext cx="2660904" cy="4398264"/>
          </a:xfrm>
          <a:prstGeom prst="roundRect">
            <a:avLst>
              <a:gd name="adj" fmla="val 4124"/>
            </a:avLst>
          </a:prstGeom>
          <a:solidFill>
            <a:srgbClr val="16294F"/>
          </a:solidFill>
          <a:ln w="12700">
            <a:solidFill>
              <a:srgbClr val="2A4478"/>
            </a:solidFill>
            <a:prstDash val="solid"/>
          </a:ln>
        </p:spPr>
      </p:sp>
      <p:pic>
        <p:nvPicPr>
          <p:cNvPr id="16" name="Image 3" descr="/home/claude/proc/exp_language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951976" y="1737360"/>
            <a:ext cx="2514600" cy="4251960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8878824" y="6172200"/>
            <a:ext cx="26609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C7D6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Seven-language interface, including RTL support</a:t>
            </a:r>
            <a:endParaRPr lang="en-US" sz="1050" dirty="0"/>
          </a:p>
        </p:txBody>
      </p:sp>
      <p:sp>
        <p:nvSpPr>
          <p:cNvPr id="18" name="Text 12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A0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A5C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VALIDATION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749808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Concept to Functional Product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35240" y="530352"/>
            <a:ext cx="3886200" cy="292608"/>
          </a:xfrm>
          <a:prstGeom prst="roundRect">
            <a:avLst>
              <a:gd name="adj" fmla="val 50000"/>
            </a:avLst>
          </a:prstGeom>
          <a:solidFill>
            <a:srgbClr val="FBEFE3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635240" y="53035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PRE-REVENUE · PROOF-OF-CONCEPT STAGE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1536192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88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 longer just an idea or a pitch-deck concept — a functional proof-of-concept exists and demonstrates the core M&amp;E workflow end to end.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194560"/>
            <a:ext cx="5257800" cy="3246120"/>
          </a:xfrm>
          <a:prstGeom prst="roundRect">
            <a:avLst>
              <a:gd name="adj" fmla="val 3380"/>
            </a:avLst>
          </a:prstGeom>
          <a:solidFill>
            <a:srgbClr val="E7F3EC"/>
          </a:solidFill>
          <a:ln/>
        </p:spPr>
      </p:sp>
      <p:sp>
        <p:nvSpPr>
          <p:cNvPr id="8" name="Shape 6"/>
          <p:cNvSpPr/>
          <p:nvPr/>
        </p:nvSpPr>
        <p:spPr>
          <a:xfrm>
            <a:off x="960120" y="2468880"/>
            <a:ext cx="228600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960120" y="246888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VALIDATED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960120" y="306324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1261872" y="306324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 project design &amp; logframe generation</a:t>
            </a:r>
            <a:endParaRPr lang="en-US" sz="1130" dirty="0"/>
          </a:p>
        </p:txBody>
      </p:sp>
      <p:sp>
        <p:nvSpPr>
          <p:cNvPr id="12" name="Text 10"/>
          <p:cNvSpPr txBox="1"/>
          <p:nvPr/>
        </p:nvSpPr>
        <p:spPr>
          <a:xfrm>
            <a:off x="960120" y="336042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1261872" y="336042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Framework / RBM structuring</a:t>
            </a:r>
            <a:endParaRPr lang="en-US" sz="1130" dirty="0"/>
          </a:p>
        </p:txBody>
      </p:sp>
      <p:sp>
        <p:nvSpPr>
          <p:cNvPr id="14" name="Text 12"/>
          <p:cNvSpPr txBox="1"/>
          <p:nvPr/>
        </p:nvSpPr>
        <p:spPr>
          <a:xfrm>
            <a:off x="960120" y="365760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1261872" y="365760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indicator generation</a:t>
            </a:r>
            <a:endParaRPr lang="en-US" sz="1130" dirty="0"/>
          </a:p>
        </p:txBody>
      </p:sp>
      <p:sp>
        <p:nvSpPr>
          <p:cNvPr id="16" name="Text 14"/>
          <p:cNvSpPr txBox="1"/>
          <p:nvPr/>
        </p:nvSpPr>
        <p:spPr>
          <a:xfrm>
            <a:off x="960120" y="395478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1261872" y="395478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Theory of Change visualisation</a:t>
            </a:r>
            <a:endParaRPr lang="en-US" sz="1130" dirty="0"/>
          </a:p>
        </p:txBody>
      </p:sp>
      <p:sp>
        <p:nvSpPr>
          <p:cNvPr id="18" name="Text 16"/>
          <p:cNvSpPr txBox="1"/>
          <p:nvPr/>
        </p:nvSpPr>
        <p:spPr>
          <a:xfrm>
            <a:off x="960120" y="425196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1261872" y="425196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matrix / risk register</a:t>
            </a:r>
            <a:endParaRPr lang="en-US" sz="1130" dirty="0"/>
          </a:p>
        </p:txBody>
      </p:sp>
      <p:sp>
        <p:nvSpPr>
          <p:cNvPr id="20" name="Text 18"/>
          <p:cNvSpPr txBox="1"/>
          <p:nvPr/>
        </p:nvSpPr>
        <p:spPr>
          <a:xfrm>
            <a:off x="960120" y="454914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21" name="Text 19"/>
          <p:cNvSpPr txBox="1"/>
          <p:nvPr/>
        </p:nvSpPr>
        <p:spPr>
          <a:xfrm>
            <a:off x="1261872" y="454914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 plan (prototype)</a:t>
            </a:r>
            <a:endParaRPr lang="en-US" sz="1130" dirty="0"/>
          </a:p>
        </p:txBody>
      </p:sp>
      <p:sp>
        <p:nvSpPr>
          <p:cNvPr id="22" name="Text 20"/>
          <p:cNvSpPr txBox="1"/>
          <p:nvPr/>
        </p:nvSpPr>
        <p:spPr>
          <a:xfrm>
            <a:off x="960120" y="484632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1261872" y="484632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proposal &amp; document generation</a:t>
            </a:r>
            <a:endParaRPr lang="en-US" sz="1130" dirty="0"/>
          </a:p>
        </p:txBody>
      </p:sp>
      <p:sp>
        <p:nvSpPr>
          <p:cNvPr id="24" name="Text 22"/>
          <p:cNvSpPr txBox="1"/>
          <p:nvPr/>
        </p:nvSpPr>
        <p:spPr>
          <a:xfrm>
            <a:off x="960120" y="5143500"/>
            <a:ext cx="256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50" dirty="0"/>
          </a:p>
        </p:txBody>
      </p:sp>
      <p:sp>
        <p:nvSpPr>
          <p:cNvPr id="25" name="Text 23"/>
          <p:cNvSpPr txBox="1"/>
          <p:nvPr/>
        </p:nvSpPr>
        <p:spPr>
          <a:xfrm>
            <a:off x="1261872" y="514350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/ PDF export</a:t>
            </a:r>
            <a:endParaRPr lang="en-US" sz="1130" dirty="0"/>
          </a:p>
        </p:txBody>
      </p:sp>
      <p:sp>
        <p:nvSpPr>
          <p:cNvPr id="26" name="Shape 24"/>
          <p:cNvSpPr/>
          <p:nvPr/>
        </p:nvSpPr>
        <p:spPr>
          <a:xfrm>
            <a:off x="6263640" y="2194560"/>
            <a:ext cx="5257800" cy="3246120"/>
          </a:xfrm>
          <a:prstGeom prst="roundRect">
            <a:avLst>
              <a:gd name="adj" fmla="val 3380"/>
            </a:avLst>
          </a:prstGeom>
          <a:solidFill>
            <a:srgbClr val="FBEFE3"/>
          </a:solidFill>
          <a:ln/>
        </p:spPr>
      </p:sp>
      <p:sp>
        <p:nvSpPr>
          <p:cNvPr id="27" name="Shape 25"/>
          <p:cNvSpPr/>
          <p:nvPr/>
        </p:nvSpPr>
        <p:spPr>
          <a:xfrm>
            <a:off x="6583680" y="2468880"/>
            <a:ext cx="214884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583680" y="2468880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YET VALIDATED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6583680" y="3063240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6885432" y="3063240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demand at scale</a:t>
            </a:r>
            <a:endParaRPr lang="en-US" sz="1200" dirty="0"/>
          </a:p>
        </p:txBody>
      </p:sp>
      <p:sp>
        <p:nvSpPr>
          <p:cNvPr id="31" name="Text 29"/>
          <p:cNvSpPr txBox="1"/>
          <p:nvPr/>
        </p:nvSpPr>
        <p:spPr>
          <a:xfrm>
            <a:off x="6583680" y="3465576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6885432" y="3465576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revenue &amp; retention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6583680" y="3867912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endParaRPr lang="en-US" sz="1200" dirty="0"/>
          </a:p>
        </p:txBody>
      </p:sp>
      <p:sp>
        <p:nvSpPr>
          <p:cNvPr id="34" name="Text 32"/>
          <p:cNvSpPr txBox="1"/>
          <p:nvPr/>
        </p:nvSpPr>
        <p:spPr>
          <a:xfrm>
            <a:off x="6885432" y="3867912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customer adoption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6583680" y="4270248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endParaRPr lang="en-US" sz="1200" dirty="0"/>
          </a:p>
        </p:txBody>
      </p:sp>
      <p:sp>
        <p:nvSpPr>
          <p:cNvPr id="36" name="Text 34"/>
          <p:cNvSpPr txBox="1"/>
          <p:nvPr/>
        </p:nvSpPr>
        <p:spPr>
          <a:xfrm>
            <a:off x="6885432" y="4270248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willingness-to-pay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6583680" y="4672584"/>
            <a:ext cx="256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69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</a:t>
            </a:r>
            <a:endParaRPr lang="en-US" sz="1200" dirty="0"/>
          </a:p>
        </p:txBody>
      </p:sp>
      <p:sp>
        <p:nvSpPr>
          <p:cNvPr id="38" name="Text 36"/>
          <p:cNvSpPr txBox="1"/>
          <p:nvPr/>
        </p:nvSpPr>
        <p:spPr>
          <a:xfrm>
            <a:off x="6885432" y="4672584"/>
            <a:ext cx="4343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Multi-organisation deployment</a:t>
            </a:r>
            <a:endParaRPr lang="en-US" sz="1200" dirty="0"/>
          </a:p>
        </p:txBody>
      </p:sp>
      <p:sp>
        <p:nvSpPr>
          <p:cNvPr id="39" name="Text 37"/>
          <p:cNvSpPr txBox="1"/>
          <p:nvPr/>
        </p:nvSpPr>
        <p:spPr>
          <a:xfrm>
            <a:off x="6583680" y="4873752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5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staging matters more to us than overstated traction.</a:t>
            </a:r>
            <a:endParaRPr lang="en-US" sz="1100" dirty="0"/>
          </a:p>
        </p:txBody>
      </p:sp>
      <p:sp>
        <p:nvSpPr>
          <p:cNvPr id="40" name="Text 38"/>
          <p:cNvSpPr txBox="1"/>
          <p:nvPr/>
        </p:nvSpPr>
        <p:spPr>
          <a:xfrm>
            <a:off x="640080" y="54223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1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PHASE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40080" y="5742432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0B1A3A"/>
          </a:solidFill>
          <a:ln/>
        </p:spPr>
      </p:sp>
      <p:sp>
        <p:nvSpPr>
          <p:cNvPr id="42" name="Text 40"/>
          <p:cNvSpPr txBox="1"/>
          <p:nvPr/>
        </p:nvSpPr>
        <p:spPr>
          <a:xfrm>
            <a:off x="640080" y="57424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11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PILOTS</a:t>
            </a:r>
            <a:endParaRPr lang="en-US" sz="1100" dirty="0"/>
          </a:p>
        </p:txBody>
      </p:sp>
      <p:sp>
        <p:nvSpPr>
          <p:cNvPr id="43" name="Text 41"/>
          <p:cNvSpPr txBox="1"/>
          <p:nvPr/>
        </p:nvSpPr>
        <p:spPr>
          <a:xfrm>
            <a:off x="3017520" y="5724144"/>
            <a:ext cx="4663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7C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3483864" y="5742432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0B1A3A"/>
          </a:solidFill>
          <a:ln/>
        </p:spPr>
      </p:sp>
      <p:sp>
        <p:nvSpPr>
          <p:cNvPr id="45" name="Text 43"/>
          <p:cNvSpPr txBox="1"/>
          <p:nvPr/>
        </p:nvSpPr>
        <p:spPr>
          <a:xfrm>
            <a:off x="3483864" y="57424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</a:t>
            </a:r>
            <a:endParaRPr lang="en-US" sz="11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100" dirty="0"/>
          </a:p>
        </p:txBody>
      </p:sp>
      <p:sp>
        <p:nvSpPr>
          <p:cNvPr id="46" name="Text 44"/>
          <p:cNvSpPr txBox="1"/>
          <p:nvPr/>
        </p:nvSpPr>
        <p:spPr>
          <a:xfrm>
            <a:off x="5861304" y="5724144"/>
            <a:ext cx="4663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7C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27648" y="5742432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0B1A3A"/>
          </a:solidFill>
          <a:ln/>
        </p:spPr>
      </p:sp>
      <p:sp>
        <p:nvSpPr>
          <p:cNvPr id="48" name="Text 46"/>
          <p:cNvSpPr txBox="1"/>
          <p:nvPr/>
        </p:nvSpPr>
        <p:spPr>
          <a:xfrm>
            <a:off x="6327648" y="57424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1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REFINEMENT</a:t>
            </a:r>
            <a:endParaRPr lang="en-US" sz="1100" dirty="0"/>
          </a:p>
        </p:txBody>
      </p:sp>
      <p:sp>
        <p:nvSpPr>
          <p:cNvPr id="49" name="Text 47"/>
          <p:cNvSpPr txBox="1"/>
          <p:nvPr/>
        </p:nvSpPr>
        <p:spPr>
          <a:xfrm>
            <a:off x="8705088" y="5724144"/>
            <a:ext cx="4663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7C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9171432" y="5742432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2A5CDE"/>
          </a:solidFill>
          <a:ln/>
        </p:spPr>
      </p:sp>
      <p:sp>
        <p:nvSpPr>
          <p:cNvPr id="51" name="Text 49"/>
          <p:cNvSpPr txBox="1"/>
          <p:nvPr/>
        </p:nvSpPr>
        <p:spPr>
          <a:xfrm>
            <a:off x="9171432" y="57424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</a:t>
            </a:r>
            <a:endParaRPr lang="en-US" sz="11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</a:t>
            </a:r>
            <a:endParaRPr lang="en-US" sz="1100" dirty="0"/>
          </a:p>
        </p:txBody>
      </p:sp>
      <p:sp>
        <p:nvSpPr>
          <p:cNvPr id="52" name="Text 50"/>
          <p:cNvSpPr txBox="1"/>
          <p:nvPr/>
        </p:nvSpPr>
        <p:spPr>
          <a:xfrm>
            <a:off x="11368735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6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2026-08-30T22:47:18Z</dcterms:created>
  <dcterms:modified xsi:type="dcterms:W3CDTF">2026-08-30T22:47:18Z</dcterms:modified>
</cp:coreProperties>
</file>